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75" r:id="rId3"/>
    <p:sldId id="256" r:id="rId4"/>
    <p:sldId id="281" r:id="rId5"/>
    <p:sldId id="282" r:id="rId6"/>
    <p:sldId id="283" r:id="rId7"/>
    <p:sldId id="265" r:id="rId8"/>
    <p:sldId id="279" r:id="rId9"/>
    <p:sldId id="267" r:id="rId10"/>
    <p:sldId id="260" r:id="rId11"/>
    <p:sldId id="261" r:id="rId12"/>
    <p:sldId id="268" r:id="rId13"/>
    <p:sldId id="264" r:id="rId14"/>
    <p:sldId id="266" r:id="rId15"/>
    <p:sldId id="270" r:id="rId16"/>
    <p:sldId id="263" r:id="rId17"/>
    <p:sldId id="271" r:id="rId18"/>
    <p:sldId id="258" r:id="rId19"/>
    <p:sldId id="274" r:id="rId20"/>
    <p:sldId id="280"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B9D62-3E61-4F5A-AF7C-0E4EA5559CA2}">
          <p14:sldIdLst>
            <p14:sldId id="257"/>
            <p14:sldId id="275"/>
            <p14:sldId id="256"/>
            <p14:sldId id="281"/>
            <p14:sldId id="282"/>
            <p14:sldId id="283"/>
            <p14:sldId id="265"/>
            <p14:sldId id="279"/>
            <p14:sldId id="267"/>
            <p14:sldId id="260"/>
            <p14:sldId id="261"/>
            <p14:sldId id="268"/>
            <p14:sldId id="264"/>
            <p14:sldId id="266"/>
          </p14:sldIdLst>
        </p14:section>
        <p14:section name="APPENDIX" id="{AA0BD59A-F08C-4686-AFF2-A4D462449AFB}">
          <p14:sldIdLst>
            <p14:sldId id="270"/>
            <p14:sldId id="263"/>
            <p14:sldId id="271"/>
            <p14:sldId id="258"/>
            <p14:sldId id="274"/>
            <p14:sldId id="28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1" autoAdjust="0"/>
    <p:restoredTop sz="96374" autoAdjust="0"/>
  </p:normalViewPr>
  <p:slideViewPr>
    <p:cSldViewPr snapToGrid="0">
      <p:cViewPr varScale="1">
        <p:scale>
          <a:sx n="143" d="100"/>
          <a:sy n="143" d="100"/>
        </p:scale>
        <p:origin x="1448" y="152"/>
      </p:cViewPr>
      <p:guideLst/>
    </p:cSldViewPr>
  </p:slideViewPr>
  <p:notesTextViewPr>
    <p:cViewPr>
      <p:scale>
        <a:sx n="1" d="1"/>
        <a:sy n="1" d="1"/>
      </p:scale>
      <p:origin x="0" y="0"/>
    </p:cViewPr>
  </p:notesTextViewPr>
  <p:sorterViewPr>
    <p:cViewPr>
      <p:scale>
        <a:sx n="100" d="100"/>
        <a:sy n="100" d="100"/>
      </p:scale>
      <p:origin x="0" y="-2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A50DC-271F-43AD-88D1-9049D203B123}" type="datetimeFigureOut">
              <a:rPr lang="en-AU" smtClean="0"/>
              <a:t>1/11/21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F8095-2531-4F5A-8C79-7352E9CD9132}" type="slidenum">
              <a:rPr lang="en-AU" smtClean="0"/>
              <a:t>‹#›</a:t>
            </a:fld>
            <a:endParaRPr lang="en-AU"/>
          </a:p>
        </p:txBody>
      </p:sp>
    </p:spTree>
    <p:extLst>
      <p:ext uri="{BB962C8B-B14F-4D97-AF65-F5344CB8AC3E}">
        <p14:creationId xmlns:p14="http://schemas.microsoft.com/office/powerpoint/2010/main" val="273871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8</a:t>
            </a:fld>
            <a:endParaRPr lang="en-AU"/>
          </a:p>
        </p:txBody>
      </p:sp>
    </p:spTree>
    <p:extLst>
      <p:ext uri="{BB962C8B-B14F-4D97-AF65-F5344CB8AC3E}">
        <p14:creationId xmlns:p14="http://schemas.microsoft.com/office/powerpoint/2010/main" val="13575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17</a:t>
            </a:fld>
            <a:endParaRPr lang="en-AU"/>
          </a:p>
        </p:txBody>
      </p:sp>
    </p:spTree>
    <p:extLst>
      <p:ext uri="{BB962C8B-B14F-4D97-AF65-F5344CB8AC3E}">
        <p14:creationId xmlns:p14="http://schemas.microsoft.com/office/powerpoint/2010/main" val="153685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is to discuss the weather in new York over the period of interest</a:t>
            </a:r>
          </a:p>
        </p:txBody>
      </p:sp>
      <p:sp>
        <p:nvSpPr>
          <p:cNvPr id="4" name="Slide Number Placeholder 3"/>
          <p:cNvSpPr>
            <a:spLocks noGrp="1"/>
          </p:cNvSpPr>
          <p:nvPr>
            <p:ph type="sldNum" sz="quarter" idx="5"/>
          </p:nvPr>
        </p:nvSpPr>
        <p:spPr/>
        <p:txBody>
          <a:bodyPr/>
          <a:lstStyle/>
          <a:p>
            <a:fld id="{FEAF8095-2531-4F5A-8C79-7352E9CD9132}" type="slidenum">
              <a:rPr lang="en-AU" smtClean="0"/>
              <a:t>18</a:t>
            </a:fld>
            <a:endParaRPr lang="en-AU"/>
          </a:p>
        </p:txBody>
      </p:sp>
    </p:spTree>
    <p:extLst>
      <p:ext uri="{BB962C8B-B14F-4D97-AF65-F5344CB8AC3E}">
        <p14:creationId xmlns:p14="http://schemas.microsoft.com/office/powerpoint/2010/main" val="2103228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0D460-B7A5-48A4-BFAC-D595077AF151}"/>
              </a:ext>
            </a:extLst>
          </p:cNvPr>
          <p:cNvSpPr>
            <a:spLocks noGrp="1"/>
          </p:cNvSpPr>
          <p:nvPr>
            <p:ph type="dt" sz="half" idx="10"/>
          </p:nvPr>
        </p:nvSpPr>
        <p:spPr/>
        <p:txBody>
          <a:bodyPr/>
          <a:lstStyle/>
          <a:p>
            <a:fld id="{9CD2E5C2-019A-4054-BC99-1192A489E2B9}" type="datetimeFigureOut">
              <a:rPr lang="en-AU" smtClean="0"/>
              <a:t>1/11/21</a:t>
            </a:fld>
            <a:endParaRPr lang="en-AU"/>
          </a:p>
        </p:txBody>
      </p:sp>
      <p:sp>
        <p:nvSpPr>
          <p:cNvPr id="3" name="Footer Placeholder 2">
            <a:extLst>
              <a:ext uri="{FF2B5EF4-FFF2-40B4-BE49-F238E27FC236}">
                <a16:creationId xmlns:a16="http://schemas.microsoft.com/office/drawing/2014/main" id="{4AE600C3-ABFE-469B-B500-FD840AD292F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E9C1BE-BC7C-4D50-9474-C7CC5BC82A12}"/>
              </a:ext>
            </a:extLst>
          </p:cNvPr>
          <p:cNvSpPr>
            <a:spLocks noGrp="1"/>
          </p:cNvSpPr>
          <p:nvPr>
            <p:ph type="sldNum" sz="quarter" idx="12"/>
          </p:nvPr>
        </p:nvSpPr>
        <p:spPr/>
        <p:txBody>
          <a:bodyPr/>
          <a:lstStyle/>
          <a:p>
            <a:fld id="{7113D082-DF57-49C4-BA97-AC2A3485A407}" type="slidenum">
              <a:rPr lang="en-AU" smtClean="0"/>
              <a:t>‹#›</a:t>
            </a:fld>
            <a:endParaRPr lang="en-AU"/>
          </a:p>
        </p:txBody>
      </p:sp>
      <p:pic>
        <p:nvPicPr>
          <p:cNvPr id="5" name="Picture 4">
            <a:extLst>
              <a:ext uri="{FF2B5EF4-FFF2-40B4-BE49-F238E27FC236}">
                <a16:creationId xmlns:a16="http://schemas.microsoft.com/office/drawing/2014/main" id="{2BEAEEEF-9D66-43EE-839F-DC492601E159}"/>
              </a:ext>
            </a:extLst>
          </p:cNvPr>
          <p:cNvPicPr>
            <a:picLocks noChangeAspect="1"/>
          </p:cNvPicPr>
          <p:nvPr userDrawn="1"/>
        </p:nvPicPr>
        <p:blipFill>
          <a:blip r:embed="rId2"/>
          <a:stretch>
            <a:fillRect/>
          </a:stretch>
        </p:blipFill>
        <p:spPr>
          <a:xfrm>
            <a:off x="0" y="0"/>
            <a:ext cx="12192000" cy="7010400"/>
          </a:xfrm>
          <a:prstGeom prst="rect">
            <a:avLst/>
          </a:prstGeom>
        </p:spPr>
      </p:pic>
      <p:sp>
        <p:nvSpPr>
          <p:cNvPr id="6" name="Rectangle 5">
            <a:extLst>
              <a:ext uri="{FF2B5EF4-FFF2-40B4-BE49-F238E27FC236}">
                <a16:creationId xmlns:a16="http://schemas.microsoft.com/office/drawing/2014/main" id="{81AD530C-14B0-42BD-95FE-C782F6C677EE}"/>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8256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9AF8-F3F0-4957-9AD0-66B4FFEE5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F37764-664F-4B7B-9630-1AA882F5C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EF0B2E-2EBE-45D8-B915-FFEFF8466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E5C2-019A-4054-BC99-1192A489E2B9}" type="datetimeFigureOut">
              <a:rPr lang="en-AU" smtClean="0"/>
              <a:t>1/11/21</a:t>
            </a:fld>
            <a:endParaRPr lang="en-AU"/>
          </a:p>
        </p:txBody>
      </p:sp>
      <p:sp>
        <p:nvSpPr>
          <p:cNvPr id="5" name="Footer Placeholder 4">
            <a:extLst>
              <a:ext uri="{FF2B5EF4-FFF2-40B4-BE49-F238E27FC236}">
                <a16:creationId xmlns:a16="http://schemas.microsoft.com/office/drawing/2014/main" id="{5F8E395E-08FA-433D-96F4-D59AE1A77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DF28EE-63EF-45D2-A9A1-6678E7FD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3D082-DF57-49C4-BA97-AC2A3485A407}" type="slidenum">
              <a:rPr lang="en-AU" smtClean="0"/>
              <a:t>‹#›</a:t>
            </a:fld>
            <a:endParaRPr lang="en-AU"/>
          </a:p>
        </p:txBody>
      </p:sp>
      <p:pic>
        <p:nvPicPr>
          <p:cNvPr id="7" name="Picture 6">
            <a:extLst>
              <a:ext uri="{FF2B5EF4-FFF2-40B4-BE49-F238E27FC236}">
                <a16:creationId xmlns:a16="http://schemas.microsoft.com/office/drawing/2014/main" id="{F71ABF0B-5328-445F-88B4-E85240495770}"/>
              </a:ext>
            </a:extLst>
          </p:cNvPr>
          <p:cNvPicPr>
            <a:picLocks noChangeAspect="1"/>
          </p:cNvPicPr>
          <p:nvPr userDrawn="1"/>
        </p:nvPicPr>
        <p:blipFill>
          <a:blip r:embed="rId3"/>
          <a:stretch>
            <a:fillRect/>
          </a:stretch>
        </p:blipFill>
        <p:spPr>
          <a:xfrm>
            <a:off x="0" y="0"/>
            <a:ext cx="12192000" cy="7010400"/>
          </a:xfrm>
          <a:prstGeom prst="rect">
            <a:avLst/>
          </a:prstGeom>
        </p:spPr>
      </p:pic>
      <p:sp>
        <p:nvSpPr>
          <p:cNvPr id="8" name="Rectangle 7">
            <a:extLst>
              <a:ext uri="{FF2B5EF4-FFF2-40B4-BE49-F238E27FC236}">
                <a16:creationId xmlns:a16="http://schemas.microsoft.com/office/drawing/2014/main" id="{4E5CB34C-A692-438B-BC4A-A0CE9B95A1A2}"/>
              </a:ext>
            </a:extLst>
          </p:cNvPr>
          <p:cNvSpPr/>
          <p:nvPr userDrawn="1"/>
        </p:nvSpPr>
        <p:spPr>
          <a:xfrm>
            <a:off x="0" y="0"/>
            <a:ext cx="12191999" cy="7010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2456987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worldweatheronline.com/developer/" TargetMode="External"/><Relationship Id="rId2" Type="http://schemas.openxmlformats.org/officeDocument/2006/relationships/hyperlink" Target="https://www.kaggle.com/fivethirtyeight/uber-pickups-in-new-york-cit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3B648-0187-411F-AE39-5A2F7AFB96EA}"/>
              </a:ext>
            </a:extLst>
          </p:cNvPr>
          <p:cNvPicPr>
            <a:picLocks noChangeAspect="1"/>
          </p:cNvPicPr>
          <p:nvPr/>
        </p:nvPicPr>
        <p:blipFill>
          <a:blip r:embed="rId2"/>
          <a:stretch>
            <a:fillRect/>
          </a:stretch>
        </p:blipFill>
        <p:spPr>
          <a:xfrm>
            <a:off x="0" y="0"/>
            <a:ext cx="12192000" cy="6978072"/>
          </a:xfrm>
          <a:prstGeom prst="rect">
            <a:avLst/>
          </a:prstGeom>
        </p:spPr>
      </p:pic>
      <p:sp>
        <p:nvSpPr>
          <p:cNvPr id="4" name="Rectangle 3">
            <a:extLst>
              <a:ext uri="{FF2B5EF4-FFF2-40B4-BE49-F238E27FC236}">
                <a16:creationId xmlns:a16="http://schemas.microsoft.com/office/drawing/2014/main" id="{1B31FBA9-2F20-402B-BBB3-FE9B1CDA417B}"/>
              </a:ext>
            </a:extLst>
          </p:cNvPr>
          <p:cNvSpPr/>
          <p:nvPr/>
        </p:nvSpPr>
        <p:spPr>
          <a:xfrm>
            <a:off x="-1" y="0"/>
            <a:ext cx="12191999" cy="69780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7F051C10-A607-4935-9CC1-4B500E79D9B4}"/>
              </a:ext>
            </a:extLst>
          </p:cNvPr>
          <p:cNvSpPr txBox="1"/>
          <p:nvPr/>
        </p:nvSpPr>
        <p:spPr>
          <a:xfrm>
            <a:off x="277089" y="2036927"/>
            <a:ext cx="11637818" cy="1754326"/>
          </a:xfrm>
          <a:prstGeom prst="rect">
            <a:avLst/>
          </a:prstGeom>
          <a:noFill/>
        </p:spPr>
        <p:txBody>
          <a:bodyPr wrap="square">
            <a:spAutoFit/>
          </a:bodyPr>
          <a:lstStyle/>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Fairweather pedestrians of the Big Apple.</a:t>
            </a:r>
          </a:p>
          <a:p>
            <a:pPr algn="ctr"/>
            <a:r>
              <a:rPr lang="en-US" sz="3600" i="1" dirty="0">
                <a:solidFill>
                  <a:srgbClr val="0070C0"/>
                </a:solidFill>
                <a:effectLst>
                  <a:glow rad="127000">
                    <a:schemeClr val="bg1"/>
                  </a:glow>
                </a:effectLst>
                <a:latin typeface="Calibri" panose="020F0502020204030204" pitchFamily="34" charset="0"/>
                <a:cs typeface="Calibri" panose="020F0502020204030204" pitchFamily="34" charset="0"/>
              </a:rPr>
              <a:t>Is there a link between weather for Uber and non-Uber rides services usage in New York City?</a:t>
            </a:r>
          </a:p>
        </p:txBody>
      </p:sp>
      <p:sp>
        <p:nvSpPr>
          <p:cNvPr id="8" name="TextBox 7">
            <a:extLst>
              <a:ext uri="{FF2B5EF4-FFF2-40B4-BE49-F238E27FC236}">
                <a16:creationId xmlns:a16="http://schemas.microsoft.com/office/drawing/2014/main" id="{B98C2DD2-7FBB-4376-8DE6-FC2F73C9B8CD}"/>
              </a:ext>
            </a:extLst>
          </p:cNvPr>
          <p:cNvSpPr txBox="1"/>
          <p:nvPr/>
        </p:nvSpPr>
        <p:spPr>
          <a:xfrm>
            <a:off x="2313707" y="6419334"/>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Group 5:  Pablo Crespo, Victoria Wise, </a:t>
            </a:r>
            <a:r>
              <a:rPr lang="en-AU" sz="1800" dirty="0" err="1"/>
              <a:t>Trushil</a:t>
            </a:r>
            <a:r>
              <a:rPr lang="en-AU" sz="1800" dirty="0"/>
              <a:t> Patel, Steve Moss </a:t>
            </a:r>
          </a:p>
        </p:txBody>
      </p:sp>
    </p:spTree>
    <p:extLst>
      <p:ext uri="{BB962C8B-B14F-4D97-AF65-F5344CB8AC3E}">
        <p14:creationId xmlns:p14="http://schemas.microsoft.com/office/powerpoint/2010/main" val="1328553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135041" y="5774641"/>
            <a:ext cx="4908884" cy="477054"/>
          </a:xfrm>
          <a:prstGeom prst="rect">
            <a:avLst/>
          </a:prstGeom>
          <a:noFill/>
        </p:spPr>
        <p:txBody>
          <a:bodyPr wrap="square" rtlCol="0">
            <a:spAutoFit/>
          </a:bodyPr>
          <a:lstStyle/>
          <a:p>
            <a:r>
              <a:rPr lang="en-AU" sz="1100" b="1" u="sng" dirty="0"/>
              <a:t>Chart of total rides by weather description</a:t>
            </a:r>
          </a:p>
          <a:p>
            <a:endParaRPr lang="en-US" sz="1400" dirty="0"/>
          </a:p>
        </p:txBody>
      </p:sp>
      <p:grpSp>
        <p:nvGrpSpPr>
          <p:cNvPr id="30" name="Group 29">
            <a:extLst>
              <a:ext uri="{FF2B5EF4-FFF2-40B4-BE49-F238E27FC236}">
                <a16:creationId xmlns:a16="http://schemas.microsoft.com/office/drawing/2014/main" id="{8DADD3F6-F4F8-47B1-8068-2A21DC711473}"/>
              </a:ext>
            </a:extLst>
          </p:cNvPr>
          <p:cNvGrpSpPr/>
          <p:nvPr/>
        </p:nvGrpSpPr>
        <p:grpSpPr>
          <a:xfrm>
            <a:off x="157317" y="401506"/>
            <a:ext cx="5179699" cy="5458234"/>
            <a:chOff x="355207" y="350895"/>
            <a:chExt cx="4908884" cy="5172856"/>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355207" y="350895"/>
              <a:ext cx="4908884" cy="5060970"/>
            </a:xfrm>
            <a:prstGeom prst="rect">
              <a:avLst/>
            </a:prstGeom>
            <a:ln>
              <a:solidFill>
                <a:schemeClr val="tx1"/>
              </a:solidFill>
            </a:ln>
          </p:spPr>
        </p:pic>
        <p:sp>
          <p:nvSpPr>
            <p:cNvPr id="6" name="TextBox 5">
              <a:extLst>
                <a:ext uri="{FF2B5EF4-FFF2-40B4-BE49-F238E27FC236}">
                  <a16:creationId xmlns:a16="http://schemas.microsoft.com/office/drawing/2014/main" id="{DA6215AE-0BD0-4EEE-9175-8AB552B7F457}"/>
                </a:ext>
              </a:extLst>
            </p:cNvPr>
            <p:cNvSpPr txBox="1"/>
            <p:nvPr/>
          </p:nvSpPr>
          <p:spPr>
            <a:xfrm rot="16200000">
              <a:off x="4601800" y="4903695"/>
              <a:ext cx="830730" cy="307777"/>
            </a:xfrm>
            <a:prstGeom prst="rect">
              <a:avLst/>
            </a:prstGeom>
            <a:noFill/>
          </p:spPr>
          <p:txBody>
            <a:bodyPr wrap="square">
              <a:spAutoFit/>
            </a:bodyPr>
            <a:lstStyle/>
            <a:p>
              <a:pPr algn="r"/>
              <a:r>
                <a:rPr lang="en-AU" sz="700" b="1" dirty="0">
                  <a:effectLst>
                    <a:glow rad="127000">
                      <a:schemeClr val="bg1"/>
                    </a:glow>
                  </a:effectLst>
                </a:rPr>
                <a:t>Moderate rain at times</a:t>
              </a:r>
            </a:p>
          </p:txBody>
        </p:sp>
        <p:sp>
          <p:nvSpPr>
            <p:cNvPr id="8" name="TextBox 7">
              <a:extLst>
                <a:ext uri="{FF2B5EF4-FFF2-40B4-BE49-F238E27FC236}">
                  <a16:creationId xmlns:a16="http://schemas.microsoft.com/office/drawing/2014/main" id="{D8849005-B9F8-4163-9FB4-E040E87676AB}"/>
                </a:ext>
              </a:extLst>
            </p:cNvPr>
            <p:cNvSpPr txBox="1"/>
            <p:nvPr/>
          </p:nvSpPr>
          <p:spPr>
            <a:xfrm rot="16200000">
              <a:off x="3964354" y="4903695"/>
              <a:ext cx="830730" cy="307777"/>
            </a:xfrm>
            <a:prstGeom prst="rect">
              <a:avLst/>
            </a:prstGeom>
            <a:noFill/>
          </p:spPr>
          <p:txBody>
            <a:bodyPr wrap="square">
              <a:spAutoFit/>
            </a:bodyPr>
            <a:lstStyle/>
            <a:p>
              <a:pPr algn="r"/>
              <a:r>
                <a:rPr lang="en-US" sz="700" b="1" dirty="0">
                  <a:effectLst>
                    <a:glow rad="127000">
                      <a:schemeClr val="bg1"/>
                    </a:glow>
                  </a:effectLst>
                </a:rPr>
                <a:t>Patchy light rain with thunder</a:t>
              </a:r>
              <a:endParaRPr lang="en-AU" sz="700" b="1" dirty="0">
                <a:effectLst>
                  <a:glow rad="127000">
                    <a:schemeClr val="bg1"/>
                  </a:glow>
                </a:effectLst>
              </a:endParaRPr>
            </a:p>
          </p:txBody>
        </p:sp>
        <p:sp>
          <p:nvSpPr>
            <p:cNvPr id="10" name="TextBox 9">
              <a:extLst>
                <a:ext uri="{FF2B5EF4-FFF2-40B4-BE49-F238E27FC236}">
                  <a16:creationId xmlns:a16="http://schemas.microsoft.com/office/drawing/2014/main" id="{416BA0F4-DE60-4298-B006-0D8024B56896}"/>
                </a:ext>
              </a:extLst>
            </p:cNvPr>
            <p:cNvSpPr txBox="1"/>
            <p:nvPr/>
          </p:nvSpPr>
          <p:spPr>
            <a:xfrm rot="16200000">
              <a:off x="4333877"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drizzle</a:t>
              </a:r>
            </a:p>
          </p:txBody>
        </p:sp>
        <p:sp>
          <p:nvSpPr>
            <p:cNvPr id="11" name="TextBox 10">
              <a:extLst>
                <a:ext uri="{FF2B5EF4-FFF2-40B4-BE49-F238E27FC236}">
                  <a16:creationId xmlns:a16="http://schemas.microsoft.com/office/drawing/2014/main" id="{D95F3EC0-4F3F-4EC4-84D5-15422EF60BC8}"/>
                </a:ext>
              </a:extLst>
            </p:cNvPr>
            <p:cNvSpPr txBox="1"/>
            <p:nvPr/>
          </p:nvSpPr>
          <p:spPr>
            <a:xfrm rot="16200000">
              <a:off x="3335146" y="4906756"/>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Cloudy</a:t>
              </a:r>
            </a:p>
          </p:txBody>
        </p:sp>
        <p:sp>
          <p:nvSpPr>
            <p:cNvPr id="12" name="TextBox 11">
              <a:extLst>
                <a:ext uri="{FF2B5EF4-FFF2-40B4-BE49-F238E27FC236}">
                  <a16:creationId xmlns:a16="http://schemas.microsoft.com/office/drawing/2014/main" id="{4C6156B0-3004-43B2-A76D-22E14B3E35F9}"/>
                </a:ext>
              </a:extLst>
            </p:cNvPr>
            <p:cNvSpPr txBox="1"/>
            <p:nvPr/>
          </p:nvSpPr>
          <p:spPr>
            <a:xfrm rot="16200000">
              <a:off x="2395673"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err="1"/>
                <a:t>Overcaet</a:t>
              </a:r>
              <a:endParaRPr lang="en-AU" dirty="0"/>
            </a:p>
          </p:txBody>
        </p:sp>
        <p:sp>
          <p:nvSpPr>
            <p:cNvPr id="13" name="TextBox 12">
              <a:extLst>
                <a:ext uri="{FF2B5EF4-FFF2-40B4-BE49-F238E27FC236}">
                  <a16:creationId xmlns:a16="http://schemas.microsoft.com/office/drawing/2014/main" id="{68B6FCF6-0E42-4853-A6AC-C9C327DBCB23}"/>
                </a:ext>
              </a:extLst>
            </p:cNvPr>
            <p:cNvSpPr txBox="1"/>
            <p:nvPr/>
          </p:nvSpPr>
          <p:spPr>
            <a:xfrm rot="16200000">
              <a:off x="110456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Sunny</a:t>
              </a:r>
            </a:p>
          </p:txBody>
        </p:sp>
        <p:sp>
          <p:nvSpPr>
            <p:cNvPr id="14" name="TextBox 13">
              <a:extLst>
                <a:ext uri="{FF2B5EF4-FFF2-40B4-BE49-F238E27FC236}">
                  <a16:creationId xmlns:a16="http://schemas.microsoft.com/office/drawing/2014/main" id="{E48788B9-567C-4140-9035-56865D6123B5}"/>
                </a:ext>
              </a:extLst>
            </p:cNvPr>
            <p:cNvSpPr txBox="1"/>
            <p:nvPr/>
          </p:nvSpPr>
          <p:spPr>
            <a:xfrm rot="16200000">
              <a:off x="2082600"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Light rain shower</a:t>
              </a:r>
            </a:p>
          </p:txBody>
        </p:sp>
        <p:sp>
          <p:nvSpPr>
            <p:cNvPr id="15" name="TextBox 14">
              <a:extLst>
                <a:ext uri="{FF2B5EF4-FFF2-40B4-BE49-F238E27FC236}">
                  <a16:creationId xmlns:a16="http://schemas.microsoft.com/office/drawing/2014/main" id="{2B709576-F7E1-4561-8850-D1F34BD63BCA}"/>
                </a:ext>
              </a:extLst>
            </p:cNvPr>
            <p:cNvSpPr txBox="1"/>
            <p:nvPr/>
          </p:nvSpPr>
          <p:spPr>
            <a:xfrm rot="16200000">
              <a:off x="1458975"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Partly cloudy</a:t>
              </a:r>
            </a:p>
          </p:txBody>
        </p:sp>
        <p:sp>
          <p:nvSpPr>
            <p:cNvPr id="16" name="TextBox 15">
              <a:extLst>
                <a:ext uri="{FF2B5EF4-FFF2-40B4-BE49-F238E27FC236}">
                  <a16:creationId xmlns:a16="http://schemas.microsoft.com/office/drawing/2014/main" id="{8B8BA290-CA33-4737-95ED-1D075C250ABF}"/>
                </a:ext>
              </a:extLst>
            </p:cNvPr>
            <p:cNvSpPr txBox="1"/>
            <p:nvPr/>
          </p:nvSpPr>
          <p:spPr>
            <a:xfrm rot="16200000">
              <a:off x="808545" y="4852894"/>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Torrential rain shower</a:t>
              </a:r>
            </a:p>
          </p:txBody>
        </p:sp>
        <p:sp>
          <p:nvSpPr>
            <p:cNvPr id="18" name="TextBox 17">
              <a:extLst>
                <a:ext uri="{FF2B5EF4-FFF2-40B4-BE49-F238E27FC236}">
                  <a16:creationId xmlns:a16="http://schemas.microsoft.com/office/drawing/2014/main" id="{BEA7EBD9-C7D0-49D4-BECE-683DB57CAD34}"/>
                </a:ext>
              </a:extLst>
            </p:cNvPr>
            <p:cNvSpPr txBox="1"/>
            <p:nvPr/>
          </p:nvSpPr>
          <p:spPr>
            <a:xfrm rot="16200000">
              <a:off x="376411" y="4929096"/>
              <a:ext cx="881532"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Moderate or heavy rain shower</a:t>
              </a:r>
            </a:p>
          </p:txBody>
        </p:sp>
        <p:sp>
          <p:nvSpPr>
            <p:cNvPr id="19" name="TextBox 18">
              <a:extLst>
                <a:ext uri="{FF2B5EF4-FFF2-40B4-BE49-F238E27FC236}">
                  <a16:creationId xmlns:a16="http://schemas.microsoft.com/office/drawing/2014/main" id="{CD3CB585-54CE-4107-B844-E72B1DE61BAF}"/>
                </a:ext>
              </a:extLst>
            </p:cNvPr>
            <p:cNvSpPr txBox="1"/>
            <p:nvPr/>
          </p:nvSpPr>
          <p:spPr>
            <a:xfrm rot="16200000">
              <a:off x="1763877"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rain</a:t>
              </a:r>
            </a:p>
          </p:txBody>
        </p:sp>
        <p:sp>
          <p:nvSpPr>
            <p:cNvPr id="20" name="TextBox 19">
              <a:extLst>
                <a:ext uri="{FF2B5EF4-FFF2-40B4-BE49-F238E27FC236}">
                  <a16:creationId xmlns:a16="http://schemas.microsoft.com/office/drawing/2014/main" id="{D06DC46B-3DD9-4D10-951B-3A32610653C2}"/>
                </a:ext>
              </a:extLst>
            </p:cNvPr>
            <p:cNvSpPr txBox="1"/>
            <p:nvPr/>
          </p:nvSpPr>
          <p:spPr>
            <a:xfrm rot="16200000">
              <a:off x="2708999" y="4906755"/>
              <a:ext cx="729129" cy="200055"/>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Heavy rain</a:t>
              </a:r>
            </a:p>
          </p:txBody>
        </p:sp>
        <p:sp>
          <p:nvSpPr>
            <p:cNvPr id="21" name="TextBox 20">
              <a:extLst>
                <a:ext uri="{FF2B5EF4-FFF2-40B4-BE49-F238E27FC236}">
                  <a16:creationId xmlns:a16="http://schemas.microsoft.com/office/drawing/2014/main" id="{D68EAEE0-B35B-4424-9853-825D15CE2B9B}"/>
                </a:ext>
              </a:extLst>
            </p:cNvPr>
            <p:cNvSpPr txBox="1"/>
            <p:nvPr/>
          </p:nvSpPr>
          <p:spPr>
            <a:xfrm rot="16200000">
              <a:off x="3031484"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rain</a:t>
              </a:r>
            </a:p>
          </p:txBody>
        </p:sp>
        <p:sp>
          <p:nvSpPr>
            <p:cNvPr id="22" name="TextBox 21">
              <a:extLst>
                <a:ext uri="{FF2B5EF4-FFF2-40B4-BE49-F238E27FC236}">
                  <a16:creationId xmlns:a16="http://schemas.microsoft.com/office/drawing/2014/main" id="{3674ACC8-D660-4E2A-8901-16C734AF3A48}"/>
                </a:ext>
              </a:extLst>
            </p:cNvPr>
            <p:cNvSpPr txBox="1"/>
            <p:nvPr/>
          </p:nvSpPr>
          <p:spPr>
            <a:xfrm rot="16200000">
              <a:off x="3685486" y="4852895"/>
              <a:ext cx="729129" cy="307777"/>
            </a:xfrm>
            <a:prstGeom prst="rect">
              <a:avLst/>
            </a:prstGeom>
            <a:noFill/>
          </p:spPr>
          <p:txBody>
            <a:bodyPr wrap="square">
              <a:spAutoFit/>
            </a:bodyPr>
            <a:lstStyle>
              <a:defPPr>
                <a:defRPr lang="en-US"/>
              </a:defPPr>
              <a:lvl1pPr algn="r">
                <a:defRPr sz="700" b="1">
                  <a:effectLst>
                    <a:glow rad="127000">
                      <a:schemeClr val="bg1"/>
                    </a:glow>
                  </a:effectLst>
                </a:defRPr>
              </a:lvl1pPr>
            </a:lstStyle>
            <a:p>
              <a:r>
                <a:rPr lang="en-AU" dirty="0"/>
                <a:t>Patchy light drizzle</a:t>
              </a:r>
            </a:p>
          </p:txBody>
        </p:sp>
      </p:grpSp>
      <p:sp>
        <p:nvSpPr>
          <p:cNvPr id="23" name="TextBox 22">
            <a:extLst>
              <a:ext uri="{FF2B5EF4-FFF2-40B4-BE49-F238E27FC236}">
                <a16:creationId xmlns:a16="http://schemas.microsoft.com/office/drawing/2014/main" id="{2D5F4D84-4505-4FE8-A8DD-BF0AA228B100}"/>
              </a:ext>
            </a:extLst>
          </p:cNvPr>
          <p:cNvSpPr txBox="1"/>
          <p:nvPr/>
        </p:nvSpPr>
        <p:spPr>
          <a:xfrm>
            <a:off x="1519776" y="7174309"/>
            <a:ext cx="4908884" cy="3877985"/>
          </a:xfrm>
          <a:prstGeom prst="rect">
            <a:avLst/>
          </a:prstGeom>
          <a:noFill/>
        </p:spPr>
        <p:txBody>
          <a:bodyPr wrap="square" rtlCol="0">
            <a:spAutoFit/>
          </a:bodyPr>
          <a:lstStyle/>
          <a:p>
            <a:r>
              <a:rPr lang="en-AU" sz="1100" b="1" u="sng" dirty="0"/>
              <a:t>Chart of total rides by weather description</a:t>
            </a:r>
          </a:p>
          <a:p>
            <a:endParaRPr lang="en-AU" sz="1100" b="1" u="sng" dirty="0"/>
          </a:p>
          <a:p>
            <a:r>
              <a:rPr lang="en-AU" sz="1400" dirty="0"/>
              <a:t>Below are the orders of total rides by weather description:</a:t>
            </a:r>
          </a:p>
          <a:p>
            <a:endParaRPr lang="en-AU" sz="1400" dirty="0"/>
          </a:p>
          <a:p>
            <a:r>
              <a:rPr lang="en-AU" sz="1400" dirty="0"/>
              <a:t>1. Moderate rain at times</a:t>
            </a:r>
          </a:p>
          <a:p>
            <a:r>
              <a:rPr lang="en-AU" sz="1400" dirty="0"/>
              <a:t>2. Patchy light rain with thunder</a:t>
            </a:r>
          </a:p>
          <a:p>
            <a:r>
              <a:rPr lang="en-AU" sz="1400" dirty="0"/>
              <a:t>3. Light drizzle</a:t>
            </a:r>
          </a:p>
          <a:p>
            <a:r>
              <a:rPr lang="en-AU" sz="1400" dirty="0"/>
              <a:t>4. Cloudy</a:t>
            </a:r>
          </a:p>
          <a:p>
            <a:r>
              <a:rPr lang="en-AU" sz="1400" dirty="0"/>
              <a:t>5. Light rain shower</a:t>
            </a:r>
          </a:p>
          <a:p>
            <a:r>
              <a:rPr lang="en-AU" sz="1400" dirty="0"/>
              <a:t>6. Heavy rain at times </a:t>
            </a:r>
          </a:p>
          <a:p>
            <a:r>
              <a:rPr lang="en-AU" sz="1400" dirty="0"/>
              <a:t>7. Patchy rain possible</a:t>
            </a:r>
          </a:p>
          <a:p>
            <a:r>
              <a:rPr lang="en-AU" sz="1400" dirty="0"/>
              <a:t>8. Sunny</a:t>
            </a:r>
          </a:p>
          <a:p>
            <a:r>
              <a:rPr lang="en-AU" sz="1400" dirty="0"/>
              <a:t>9. Partly cloudy </a:t>
            </a:r>
          </a:p>
          <a:p>
            <a:r>
              <a:rPr lang="en-AU" sz="1400" dirty="0"/>
              <a:t>10. </a:t>
            </a:r>
            <a:r>
              <a:rPr lang="en-AU" sz="1400" dirty="0">
                <a:solidFill>
                  <a:srgbClr val="000000"/>
                </a:solidFill>
              </a:rPr>
              <a:t>Torrential rain shower</a:t>
            </a:r>
            <a:endParaRPr lang="en-AU" sz="1400" dirty="0"/>
          </a:p>
          <a:p>
            <a:r>
              <a:rPr lang="en-AU" sz="1400" dirty="0"/>
              <a:t>11. Overcast</a:t>
            </a:r>
          </a:p>
          <a:p>
            <a:r>
              <a:rPr lang="en-AU" sz="1400" dirty="0"/>
              <a:t>12. Partly light drizzle</a:t>
            </a:r>
          </a:p>
          <a:p>
            <a:r>
              <a:rPr lang="en-AU" sz="1400" dirty="0"/>
              <a:t>13. Moderate or heavy rain shower</a:t>
            </a:r>
          </a:p>
          <a:p>
            <a:endParaRPr lang="en-US" sz="1400" dirty="0"/>
          </a:p>
        </p:txBody>
      </p:sp>
      <p:grpSp>
        <p:nvGrpSpPr>
          <p:cNvPr id="9" name="Group 8">
            <a:extLst>
              <a:ext uri="{FF2B5EF4-FFF2-40B4-BE49-F238E27FC236}">
                <a16:creationId xmlns:a16="http://schemas.microsoft.com/office/drawing/2014/main" id="{5CCCDE1F-4AA6-4580-8DC9-34A7C96457DE}"/>
              </a:ext>
            </a:extLst>
          </p:cNvPr>
          <p:cNvGrpSpPr/>
          <p:nvPr/>
        </p:nvGrpSpPr>
        <p:grpSpPr>
          <a:xfrm>
            <a:off x="5476188" y="401506"/>
            <a:ext cx="6708077" cy="5289564"/>
            <a:chOff x="367042" y="446712"/>
            <a:chExt cx="8062945" cy="6357927"/>
          </a:xfrm>
        </p:grpSpPr>
        <p:pic>
          <p:nvPicPr>
            <p:cNvPr id="24" name="Picture 23">
              <a:extLst>
                <a:ext uri="{FF2B5EF4-FFF2-40B4-BE49-F238E27FC236}">
                  <a16:creationId xmlns:a16="http://schemas.microsoft.com/office/drawing/2014/main" id="{A7506B53-A932-4347-8AB7-E030D0989846}"/>
                </a:ext>
              </a:extLst>
            </p:cNvPr>
            <p:cNvPicPr>
              <a:picLocks noChangeAspect="1"/>
            </p:cNvPicPr>
            <p:nvPr/>
          </p:nvPicPr>
          <p:blipFill rotWithShape="1">
            <a:blip r:embed="rId3">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25" name="Straight Connector 24">
              <a:extLst>
                <a:ext uri="{FF2B5EF4-FFF2-40B4-BE49-F238E27FC236}">
                  <a16:creationId xmlns:a16="http://schemas.microsoft.com/office/drawing/2014/main" id="{989FD32E-FC0E-43F3-BCED-BC43C62DEB82}"/>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BBE979A-2FEE-4315-B798-50826CC7E1D5}"/>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C1B4993-8050-4447-A7BF-5FD2067E02A9}"/>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28" name="TextBox 27">
              <a:extLst>
                <a:ext uri="{FF2B5EF4-FFF2-40B4-BE49-F238E27FC236}">
                  <a16:creationId xmlns:a16="http://schemas.microsoft.com/office/drawing/2014/main" id="{387CA016-DB93-431C-9E59-5379212FF55C}"/>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29" name="TextBox 28">
              <a:extLst>
                <a:ext uri="{FF2B5EF4-FFF2-40B4-BE49-F238E27FC236}">
                  <a16:creationId xmlns:a16="http://schemas.microsoft.com/office/drawing/2014/main" id="{C61B8D0F-3969-48B5-B837-534E999F4A53}"/>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grpSp>
      <p:sp>
        <p:nvSpPr>
          <p:cNvPr id="32" name="TextBox 31">
            <a:extLst>
              <a:ext uri="{FF2B5EF4-FFF2-40B4-BE49-F238E27FC236}">
                <a16:creationId xmlns:a16="http://schemas.microsoft.com/office/drawing/2014/main" id="{C07E1CE1-A552-4DC7-A58C-8E17163218E2}"/>
              </a:ext>
            </a:extLst>
          </p:cNvPr>
          <p:cNvSpPr txBox="1"/>
          <p:nvPr/>
        </p:nvSpPr>
        <p:spPr>
          <a:xfrm>
            <a:off x="5430249" y="5741681"/>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sng" strike="noStrike" kern="1200" cap="none" spc="0" normalizeH="0" baseline="0" noProof="0" dirty="0">
                <a:ln>
                  <a:noFill/>
                </a:ln>
                <a:solidFill>
                  <a:prstClr val="black"/>
                </a:solidFill>
                <a:effectLst/>
                <a:uLnTx/>
                <a:uFillTx/>
                <a:latin typeface="Calibri" panose="020F0502020204030204"/>
                <a:ea typeface="+mn-ea"/>
                <a:cs typeface="+mn-cs"/>
              </a:rPr>
              <a:t>Plot of total rides by Uber &amp; non-Uber FHV services</a:t>
            </a:r>
            <a:r>
              <a:rPr kumimoji="0" lang="en-AU" sz="1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AU" sz="1400" b="0" i="0" u="none" strike="noStrike" kern="1200" cap="none" spc="0" normalizeH="0" baseline="0" noProof="0" dirty="0">
                <a:ln>
                  <a:noFill/>
                </a:ln>
                <a:solidFill>
                  <a:prstClr val="black"/>
                </a:solidFill>
                <a:effectLst/>
                <a:uLnTx/>
                <a:uFillTx/>
                <a:latin typeface="Calibri" panose="020F0502020204030204"/>
                <a:ea typeface="+mn-ea"/>
                <a:cs typeface="+mn-cs"/>
              </a:rPr>
              <a:t>The symbols are colour coded by rainfall (mm) and the symbolised using the day of the week</a:t>
            </a:r>
          </a:p>
        </p:txBody>
      </p:sp>
    </p:spTree>
    <p:extLst>
      <p:ext uri="{BB962C8B-B14F-4D97-AF65-F5344CB8AC3E}">
        <p14:creationId xmlns:p14="http://schemas.microsoft.com/office/powerpoint/2010/main" val="51097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F569D7-A94C-4147-9B5A-16D86BE14FAD}"/>
              </a:ext>
            </a:extLst>
          </p:cNvPr>
          <p:cNvPicPr>
            <a:picLocks noChangeAspect="1"/>
          </p:cNvPicPr>
          <p:nvPr/>
        </p:nvPicPr>
        <p:blipFill rotWithShape="1">
          <a:blip r:embed="rId2">
            <a:extLst>
              <a:ext uri="{28A0092B-C50C-407E-A947-70E740481C1C}">
                <a14:useLocalDpi xmlns:a14="http://schemas.microsoft.com/office/drawing/2010/main" val="0"/>
              </a:ext>
            </a:extLst>
          </a:blip>
          <a:srcRect l="7489" t="6989" r="6819"/>
          <a:stretch/>
        </p:blipFill>
        <p:spPr>
          <a:xfrm>
            <a:off x="6142183" y="623463"/>
            <a:ext cx="6059960" cy="2214000"/>
          </a:xfrm>
          <a:prstGeom prst="rect">
            <a:avLst/>
          </a:prstGeom>
          <a:ln>
            <a:solidFill>
              <a:schemeClr val="tx1"/>
            </a:solidFill>
          </a:ln>
        </p:spPr>
      </p:pic>
      <p:sp>
        <p:nvSpPr>
          <p:cNvPr id="22" name="TextBox 21">
            <a:extLst>
              <a:ext uri="{FF2B5EF4-FFF2-40B4-BE49-F238E27FC236}">
                <a16:creationId xmlns:a16="http://schemas.microsoft.com/office/drawing/2014/main" id="{3553E387-93C2-46E3-96EF-E825CFA99B23}"/>
              </a:ext>
            </a:extLst>
          </p:cNvPr>
          <p:cNvSpPr txBox="1"/>
          <p:nvPr/>
        </p:nvSpPr>
        <p:spPr>
          <a:xfrm>
            <a:off x="350983" y="-18437"/>
            <a:ext cx="11582400"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non-Uber FHV rides per day and weather in New York between 1 July and 30 September 2014</a:t>
            </a:r>
          </a:p>
        </p:txBody>
      </p:sp>
      <p:sp>
        <p:nvSpPr>
          <p:cNvPr id="13" name="TextBox 12">
            <a:extLst>
              <a:ext uri="{FF2B5EF4-FFF2-40B4-BE49-F238E27FC236}">
                <a16:creationId xmlns:a16="http://schemas.microsoft.com/office/drawing/2014/main" id="{DE7143F9-A125-4DA2-82E5-7DD34694D85E}"/>
              </a:ext>
            </a:extLst>
          </p:cNvPr>
          <p:cNvSpPr txBox="1"/>
          <p:nvPr/>
        </p:nvSpPr>
        <p:spPr>
          <a:xfrm>
            <a:off x="36040" y="6079661"/>
            <a:ext cx="5983020" cy="954107"/>
          </a:xfrm>
          <a:prstGeom prst="rect">
            <a:avLst/>
          </a:prstGeom>
          <a:noFill/>
        </p:spPr>
        <p:txBody>
          <a:bodyPr wrap="square" rtlCol="0">
            <a:spAutoFit/>
          </a:bodyPr>
          <a:lstStyle/>
          <a:p>
            <a:r>
              <a:rPr lang="en-AU" sz="1400" b="1" dirty="0"/>
              <a:t>Plot of rainfall (mm) vs total rides by day </a:t>
            </a:r>
            <a:r>
              <a:rPr lang="en-AU" sz="1400" dirty="0"/>
              <a:t>indicates no relationship showing rainfall affecting commuter habits in using rides service, the peak rainfall days didn’t result higher riding rates and the highest days of total rides (Sep 2014) in fact had towards lowest rainfalls of the period. </a:t>
            </a:r>
          </a:p>
        </p:txBody>
      </p:sp>
      <p:sp>
        <p:nvSpPr>
          <p:cNvPr id="16" name="TextBox 15">
            <a:extLst>
              <a:ext uri="{FF2B5EF4-FFF2-40B4-BE49-F238E27FC236}">
                <a16:creationId xmlns:a16="http://schemas.microsoft.com/office/drawing/2014/main" id="{47A01D36-65BE-4BBA-97B0-10934690C317}"/>
              </a:ext>
            </a:extLst>
          </p:cNvPr>
          <p:cNvSpPr txBox="1"/>
          <p:nvPr/>
        </p:nvSpPr>
        <p:spPr>
          <a:xfrm>
            <a:off x="6142183" y="2918305"/>
            <a:ext cx="6014401" cy="538015"/>
          </a:xfrm>
          <a:prstGeom prst="rect">
            <a:avLst/>
          </a:prstGeom>
          <a:noFill/>
        </p:spPr>
        <p:txBody>
          <a:bodyPr wrap="square" rtlCol="0">
            <a:spAutoFit/>
          </a:bodyPr>
          <a:lstStyle/>
          <a:p>
            <a:r>
              <a:rPr lang="en-AU" sz="1400" b="1" dirty="0"/>
              <a:t>Plot of UV index vs total rides by day </a:t>
            </a:r>
            <a:r>
              <a:rPr lang="en-AU" sz="1400" dirty="0"/>
              <a:t>indicates no relationship showing UV index affecting commuter habits in using rides service.</a:t>
            </a:r>
          </a:p>
        </p:txBody>
      </p:sp>
      <p:pic>
        <p:nvPicPr>
          <p:cNvPr id="5" name="Picture 4">
            <a:extLst>
              <a:ext uri="{FF2B5EF4-FFF2-40B4-BE49-F238E27FC236}">
                <a16:creationId xmlns:a16="http://schemas.microsoft.com/office/drawing/2014/main" id="{4B3ECCE7-8270-4C40-878E-3749E6699C04}"/>
              </a:ext>
            </a:extLst>
          </p:cNvPr>
          <p:cNvPicPr>
            <a:picLocks noChangeAspect="1"/>
          </p:cNvPicPr>
          <p:nvPr/>
        </p:nvPicPr>
        <p:blipFill rotWithShape="1">
          <a:blip r:embed="rId3">
            <a:extLst>
              <a:ext uri="{28A0092B-C50C-407E-A947-70E740481C1C}">
                <a14:useLocalDpi xmlns:a14="http://schemas.microsoft.com/office/drawing/2010/main" val="0"/>
              </a:ext>
            </a:extLst>
          </a:blip>
          <a:srcRect l="7414" t="5788" r="6289"/>
          <a:stretch/>
        </p:blipFill>
        <p:spPr>
          <a:xfrm>
            <a:off x="36040" y="623463"/>
            <a:ext cx="6106869" cy="2222326"/>
          </a:xfrm>
          <a:prstGeom prst="rect">
            <a:avLst/>
          </a:prstGeom>
          <a:ln>
            <a:solidFill>
              <a:schemeClr val="tx1"/>
            </a:solidFill>
          </a:ln>
        </p:spPr>
      </p:pic>
      <p:pic>
        <p:nvPicPr>
          <p:cNvPr id="9" name="Picture 8">
            <a:extLst>
              <a:ext uri="{FF2B5EF4-FFF2-40B4-BE49-F238E27FC236}">
                <a16:creationId xmlns:a16="http://schemas.microsoft.com/office/drawing/2014/main" id="{EAE1E6F0-0836-4BD8-8EAA-94C5A0E9CEDA}"/>
              </a:ext>
            </a:extLst>
          </p:cNvPr>
          <p:cNvPicPr>
            <a:picLocks noChangeAspect="1"/>
          </p:cNvPicPr>
          <p:nvPr/>
        </p:nvPicPr>
        <p:blipFill rotWithShape="1">
          <a:blip r:embed="rId4">
            <a:extLst>
              <a:ext uri="{28A0092B-C50C-407E-A947-70E740481C1C}">
                <a14:useLocalDpi xmlns:a14="http://schemas.microsoft.com/office/drawing/2010/main" val="0"/>
              </a:ext>
            </a:extLst>
          </a:blip>
          <a:srcRect l="7489" t="5788" r="6212"/>
          <a:stretch/>
        </p:blipFill>
        <p:spPr>
          <a:xfrm>
            <a:off x="6096000" y="3785806"/>
            <a:ext cx="6060584" cy="2205448"/>
          </a:xfrm>
          <a:prstGeom prst="rect">
            <a:avLst/>
          </a:prstGeom>
          <a:ln>
            <a:solidFill>
              <a:schemeClr val="tx1"/>
            </a:solidFill>
          </a:ln>
        </p:spPr>
      </p:pic>
      <p:pic>
        <p:nvPicPr>
          <p:cNvPr id="19" name="Picture 18">
            <a:extLst>
              <a:ext uri="{FF2B5EF4-FFF2-40B4-BE49-F238E27FC236}">
                <a16:creationId xmlns:a16="http://schemas.microsoft.com/office/drawing/2014/main" id="{AA042B29-6D15-41A2-8996-0C8AD0DC53F1}"/>
              </a:ext>
            </a:extLst>
          </p:cNvPr>
          <p:cNvPicPr>
            <a:picLocks noChangeAspect="1"/>
          </p:cNvPicPr>
          <p:nvPr/>
        </p:nvPicPr>
        <p:blipFill rotWithShape="1">
          <a:blip r:embed="rId5">
            <a:extLst>
              <a:ext uri="{28A0092B-C50C-407E-A947-70E740481C1C}">
                <a14:useLocalDpi xmlns:a14="http://schemas.microsoft.com/office/drawing/2010/main" val="0"/>
              </a:ext>
            </a:extLst>
          </a:blip>
          <a:srcRect l="7501" t="6989" r="6439"/>
          <a:stretch/>
        </p:blipFill>
        <p:spPr>
          <a:xfrm>
            <a:off x="5903" y="3785806"/>
            <a:ext cx="6090097" cy="2193996"/>
          </a:xfrm>
          <a:prstGeom prst="rect">
            <a:avLst/>
          </a:prstGeom>
          <a:ln>
            <a:solidFill>
              <a:schemeClr val="tx1"/>
            </a:solidFill>
          </a:ln>
        </p:spPr>
      </p:pic>
      <p:sp>
        <p:nvSpPr>
          <p:cNvPr id="23" name="TextBox 22">
            <a:extLst>
              <a:ext uri="{FF2B5EF4-FFF2-40B4-BE49-F238E27FC236}">
                <a16:creationId xmlns:a16="http://schemas.microsoft.com/office/drawing/2014/main" id="{A828A932-F3C4-4B28-B382-A01947D92C0A}"/>
              </a:ext>
            </a:extLst>
          </p:cNvPr>
          <p:cNvSpPr txBox="1"/>
          <p:nvPr/>
        </p:nvSpPr>
        <p:spPr>
          <a:xfrm>
            <a:off x="544830" y="257054"/>
            <a:ext cx="11479681" cy="338554"/>
          </a:xfrm>
          <a:prstGeom prst="rect">
            <a:avLst/>
          </a:prstGeom>
          <a:noFill/>
        </p:spPr>
        <p:txBody>
          <a:bodyPr wrap="none" rtlCol="0">
            <a:spAutoFit/>
          </a:bodyPr>
          <a:lstStyle/>
          <a:p>
            <a:r>
              <a:rPr lang="en-AU" sz="1600" b="1" i="1" dirty="0"/>
              <a:t>These are plots of the total Uber and non-Uber rides per day against, max daily temperature, rainfall (mm), UV Index and cloud cover</a:t>
            </a:r>
          </a:p>
        </p:txBody>
      </p:sp>
      <p:sp>
        <p:nvSpPr>
          <p:cNvPr id="17" name="TextBox 16">
            <a:extLst>
              <a:ext uri="{FF2B5EF4-FFF2-40B4-BE49-F238E27FC236}">
                <a16:creationId xmlns:a16="http://schemas.microsoft.com/office/drawing/2014/main" id="{56FF8B43-353A-DC47-9AC4-AAE46A9B36ED}"/>
              </a:ext>
            </a:extLst>
          </p:cNvPr>
          <p:cNvSpPr txBox="1"/>
          <p:nvPr/>
        </p:nvSpPr>
        <p:spPr>
          <a:xfrm>
            <a:off x="6096000" y="6065772"/>
            <a:ext cx="6014401" cy="538015"/>
          </a:xfrm>
          <a:prstGeom prst="rect">
            <a:avLst/>
          </a:prstGeom>
          <a:noFill/>
        </p:spPr>
        <p:txBody>
          <a:bodyPr wrap="square" rtlCol="0">
            <a:spAutoFit/>
          </a:bodyPr>
          <a:lstStyle/>
          <a:p>
            <a:r>
              <a:rPr lang="en-AU" sz="1400" b="1" dirty="0"/>
              <a:t>Plot of cloud cover (%) vs total rides by day </a:t>
            </a:r>
            <a:r>
              <a:rPr lang="en-AU" sz="1400" dirty="0"/>
              <a:t>indicates no relationship showing cloud cover affecting commuter habits in using rides service.</a:t>
            </a:r>
          </a:p>
        </p:txBody>
      </p:sp>
      <p:sp>
        <p:nvSpPr>
          <p:cNvPr id="18" name="TextBox 17">
            <a:extLst>
              <a:ext uri="{FF2B5EF4-FFF2-40B4-BE49-F238E27FC236}">
                <a16:creationId xmlns:a16="http://schemas.microsoft.com/office/drawing/2014/main" id="{B9EA2FC3-6A31-7F4C-B23B-FA72BA8FFE9A}"/>
              </a:ext>
            </a:extLst>
          </p:cNvPr>
          <p:cNvSpPr txBox="1"/>
          <p:nvPr/>
        </p:nvSpPr>
        <p:spPr>
          <a:xfrm>
            <a:off x="81599" y="2920445"/>
            <a:ext cx="6014401" cy="738664"/>
          </a:xfrm>
          <a:prstGeom prst="rect">
            <a:avLst/>
          </a:prstGeom>
          <a:noFill/>
        </p:spPr>
        <p:txBody>
          <a:bodyPr wrap="square" rtlCol="0">
            <a:spAutoFit/>
          </a:bodyPr>
          <a:lstStyle/>
          <a:p>
            <a:r>
              <a:rPr lang="en-AU" sz="1400" b="1" dirty="0"/>
              <a:t>Plot of max temp vs total rides by day </a:t>
            </a:r>
            <a:r>
              <a:rPr lang="en-AU" sz="1400" dirty="0"/>
              <a:t>indicates no relationship showing the temperature despite hotter or colder affecting commuter habits in using rides service.</a:t>
            </a:r>
          </a:p>
        </p:txBody>
      </p:sp>
      <p:sp>
        <p:nvSpPr>
          <p:cNvPr id="12" name="TextBox 11">
            <a:extLst>
              <a:ext uri="{FF2B5EF4-FFF2-40B4-BE49-F238E27FC236}">
                <a16:creationId xmlns:a16="http://schemas.microsoft.com/office/drawing/2014/main" id="{BB10374C-AAD1-4526-A98A-A6A675659BDC}"/>
              </a:ext>
            </a:extLst>
          </p:cNvPr>
          <p:cNvSpPr txBox="1"/>
          <p:nvPr/>
        </p:nvSpPr>
        <p:spPr>
          <a:xfrm>
            <a:off x="2164262" y="3408663"/>
            <a:ext cx="11485219" cy="338554"/>
          </a:xfrm>
          <a:prstGeom prst="rect">
            <a:avLst/>
          </a:prstGeom>
          <a:noFill/>
        </p:spPr>
        <p:txBody>
          <a:bodyPr wrap="square" rtlCol="0">
            <a:spAutoFit/>
          </a:bodyPr>
          <a:lstStyle/>
          <a:p>
            <a:r>
              <a:rPr lang="en-AU" sz="1600" i="1" dirty="0">
                <a:solidFill>
                  <a:srgbClr val="0070C0"/>
                </a:solidFill>
              </a:rPr>
              <a:t>Again can see weekday (5 day) – weekend (2 day) cyclicity in the total Uber and non-Uber FHV data </a:t>
            </a:r>
          </a:p>
        </p:txBody>
      </p:sp>
    </p:spTree>
    <p:extLst>
      <p:ext uri="{BB962C8B-B14F-4D97-AF65-F5344CB8AC3E}">
        <p14:creationId xmlns:p14="http://schemas.microsoft.com/office/powerpoint/2010/main" val="20999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CDE42B32-0F94-4296-A9F2-8FD6B243A3C8}"/>
              </a:ext>
            </a:extLst>
          </p:cNvPr>
          <p:cNvPicPr>
            <a:picLocks noChangeAspect="1"/>
          </p:cNvPicPr>
          <p:nvPr/>
        </p:nvPicPr>
        <p:blipFill rotWithShape="1">
          <a:blip r:embed="rId2">
            <a:extLst>
              <a:ext uri="{28A0092B-C50C-407E-A947-70E740481C1C}">
                <a14:useLocalDpi xmlns:a14="http://schemas.microsoft.com/office/drawing/2010/main" val="0"/>
              </a:ext>
            </a:extLst>
          </a:blip>
          <a:srcRect t="7067" r="7895" b="3779"/>
          <a:stretch/>
        </p:blipFill>
        <p:spPr>
          <a:xfrm>
            <a:off x="5803079" y="209020"/>
            <a:ext cx="2977740" cy="2882358"/>
          </a:xfrm>
          <a:prstGeom prst="rect">
            <a:avLst/>
          </a:prstGeom>
          <a:ln>
            <a:solidFill>
              <a:schemeClr val="tx1"/>
            </a:solidFill>
          </a:ln>
        </p:spPr>
      </p:pic>
      <p:pic>
        <p:nvPicPr>
          <p:cNvPr id="3" name="Picture 2">
            <a:extLst>
              <a:ext uri="{FF2B5EF4-FFF2-40B4-BE49-F238E27FC236}">
                <a16:creationId xmlns:a16="http://schemas.microsoft.com/office/drawing/2014/main" id="{ACB73DA3-9A7C-4B57-B04E-E31EE6B54DCA}"/>
              </a:ext>
            </a:extLst>
          </p:cNvPr>
          <p:cNvPicPr>
            <a:picLocks noChangeAspect="1"/>
          </p:cNvPicPr>
          <p:nvPr/>
        </p:nvPicPr>
        <p:blipFill rotWithShape="1">
          <a:blip r:embed="rId3">
            <a:extLst>
              <a:ext uri="{28A0092B-C50C-407E-A947-70E740481C1C}">
                <a14:useLocalDpi xmlns:a14="http://schemas.microsoft.com/office/drawing/2010/main" val="0"/>
              </a:ext>
            </a:extLst>
          </a:blip>
          <a:srcRect t="5783"/>
          <a:stretch/>
        </p:blipFill>
        <p:spPr>
          <a:xfrm>
            <a:off x="8991371" y="173731"/>
            <a:ext cx="3072000" cy="2894353"/>
          </a:xfrm>
          <a:prstGeom prst="rect">
            <a:avLst/>
          </a:prstGeom>
          <a:ln>
            <a:solidFill>
              <a:schemeClr val="tx1"/>
            </a:solidFill>
          </a:ln>
        </p:spPr>
      </p:pic>
      <p:pic>
        <p:nvPicPr>
          <p:cNvPr id="5" name="Picture 4">
            <a:extLst>
              <a:ext uri="{FF2B5EF4-FFF2-40B4-BE49-F238E27FC236}">
                <a16:creationId xmlns:a16="http://schemas.microsoft.com/office/drawing/2014/main" id="{437E4F3E-47FC-451D-8E77-840F2CD78B30}"/>
              </a:ext>
            </a:extLst>
          </p:cNvPr>
          <p:cNvPicPr>
            <a:picLocks noChangeAspect="1"/>
          </p:cNvPicPr>
          <p:nvPr/>
        </p:nvPicPr>
        <p:blipFill rotWithShape="1">
          <a:blip r:embed="rId4">
            <a:extLst>
              <a:ext uri="{28A0092B-C50C-407E-A947-70E740481C1C}">
                <a14:useLocalDpi xmlns:a14="http://schemas.microsoft.com/office/drawing/2010/main" val="0"/>
              </a:ext>
            </a:extLst>
          </a:blip>
          <a:srcRect t="5783" r="4918"/>
          <a:stretch/>
        </p:blipFill>
        <p:spPr>
          <a:xfrm>
            <a:off x="2819873" y="3663233"/>
            <a:ext cx="2920927" cy="2894352"/>
          </a:xfrm>
          <a:prstGeom prst="rect">
            <a:avLst/>
          </a:prstGeom>
          <a:ln>
            <a:solidFill>
              <a:schemeClr val="tx1"/>
            </a:solidFill>
          </a:ln>
        </p:spPr>
      </p:pic>
      <p:pic>
        <p:nvPicPr>
          <p:cNvPr id="9" name="Picture 8">
            <a:extLst>
              <a:ext uri="{FF2B5EF4-FFF2-40B4-BE49-F238E27FC236}">
                <a16:creationId xmlns:a16="http://schemas.microsoft.com/office/drawing/2014/main" id="{5DE4495A-55FE-4DBD-8968-2392A55AD33E}"/>
              </a:ext>
            </a:extLst>
          </p:cNvPr>
          <p:cNvPicPr>
            <a:picLocks noChangeAspect="1"/>
          </p:cNvPicPr>
          <p:nvPr/>
        </p:nvPicPr>
        <p:blipFill rotWithShape="1">
          <a:blip r:embed="rId5">
            <a:extLst>
              <a:ext uri="{28A0092B-C50C-407E-A947-70E740481C1C}">
                <a14:useLocalDpi xmlns:a14="http://schemas.microsoft.com/office/drawing/2010/main" val="0"/>
              </a:ext>
            </a:extLst>
          </a:blip>
          <a:srcRect t="4924" r="4075"/>
          <a:stretch/>
        </p:blipFill>
        <p:spPr>
          <a:xfrm>
            <a:off x="9090707" y="3651787"/>
            <a:ext cx="2946795" cy="2920737"/>
          </a:xfrm>
          <a:prstGeom prst="rect">
            <a:avLst/>
          </a:prstGeom>
          <a:ln>
            <a:solidFill>
              <a:schemeClr val="tx1"/>
            </a:solidFill>
          </a:ln>
        </p:spPr>
      </p:pic>
      <p:sp>
        <p:nvSpPr>
          <p:cNvPr id="13" name="TextBox 12">
            <a:extLst>
              <a:ext uri="{FF2B5EF4-FFF2-40B4-BE49-F238E27FC236}">
                <a16:creationId xmlns:a16="http://schemas.microsoft.com/office/drawing/2014/main" id="{2CBDAD09-8896-4E8C-874B-0539B312F040}"/>
              </a:ext>
            </a:extLst>
          </p:cNvPr>
          <p:cNvSpPr txBox="1"/>
          <p:nvPr/>
        </p:nvSpPr>
        <p:spPr>
          <a:xfrm>
            <a:off x="5803079" y="3102824"/>
            <a:ext cx="3014647" cy="430887"/>
          </a:xfrm>
          <a:prstGeom prst="rect">
            <a:avLst/>
          </a:prstGeom>
          <a:noFill/>
        </p:spPr>
        <p:txBody>
          <a:bodyPr wrap="square">
            <a:spAutoFit/>
          </a:bodyPr>
          <a:lstStyle>
            <a:defPPr>
              <a:defRPr lang="en-US"/>
            </a:defPPr>
            <a:lvl1pPr>
              <a:defRPr sz="1200"/>
            </a:lvl1pPr>
          </a:lstStyle>
          <a:p>
            <a:r>
              <a:rPr lang="en-US" sz="1100" i="1" dirty="0"/>
              <a:t>The r correlation coefficient of max temp and total rides is r=-0.204</a:t>
            </a:r>
            <a:endParaRPr lang="en-AU" sz="1100" i="1" dirty="0"/>
          </a:p>
        </p:txBody>
      </p:sp>
      <p:sp>
        <p:nvSpPr>
          <p:cNvPr id="15" name="TextBox 14">
            <a:extLst>
              <a:ext uri="{FF2B5EF4-FFF2-40B4-BE49-F238E27FC236}">
                <a16:creationId xmlns:a16="http://schemas.microsoft.com/office/drawing/2014/main" id="{3B6F033A-BD97-460B-A31B-7148D71B7518}"/>
              </a:ext>
            </a:extLst>
          </p:cNvPr>
          <p:cNvSpPr txBox="1"/>
          <p:nvPr/>
        </p:nvSpPr>
        <p:spPr>
          <a:xfrm>
            <a:off x="2725852" y="6569031"/>
            <a:ext cx="2967850" cy="430887"/>
          </a:xfrm>
          <a:prstGeom prst="rect">
            <a:avLst/>
          </a:prstGeom>
          <a:noFill/>
        </p:spPr>
        <p:txBody>
          <a:bodyPr wrap="square">
            <a:spAutoFit/>
          </a:bodyPr>
          <a:lstStyle/>
          <a:p>
            <a:r>
              <a:rPr lang="en-US" sz="1100" i="1" dirty="0"/>
              <a:t>The r correlation coefficient of humidity and total rides is r=0.009</a:t>
            </a:r>
            <a:endParaRPr lang="en-AU" sz="1100" i="1" dirty="0"/>
          </a:p>
        </p:txBody>
      </p:sp>
      <p:sp>
        <p:nvSpPr>
          <p:cNvPr id="18" name="TextBox 17">
            <a:extLst>
              <a:ext uri="{FF2B5EF4-FFF2-40B4-BE49-F238E27FC236}">
                <a16:creationId xmlns:a16="http://schemas.microsoft.com/office/drawing/2014/main" id="{FD773212-B41F-48B8-BBD7-22A039594EE1}"/>
              </a:ext>
            </a:extLst>
          </p:cNvPr>
          <p:cNvSpPr txBox="1"/>
          <p:nvPr/>
        </p:nvSpPr>
        <p:spPr>
          <a:xfrm>
            <a:off x="9100853" y="6557585"/>
            <a:ext cx="2872100" cy="430887"/>
          </a:xfrm>
          <a:prstGeom prst="rect">
            <a:avLst/>
          </a:prstGeom>
          <a:noFill/>
        </p:spPr>
        <p:txBody>
          <a:bodyPr wrap="square">
            <a:spAutoFit/>
          </a:bodyPr>
          <a:lstStyle>
            <a:defPPr>
              <a:defRPr lang="en-US"/>
            </a:defPPr>
            <a:lvl1pPr>
              <a:defRPr sz="1200"/>
            </a:lvl1pPr>
          </a:lstStyle>
          <a:p>
            <a:r>
              <a:rPr lang="en-US" sz="1100" i="1" dirty="0"/>
              <a:t>The r correlation coefficient of rainfall and total rides is r=-0.059</a:t>
            </a:r>
            <a:endParaRPr lang="en-AU" sz="1100" i="1" dirty="0"/>
          </a:p>
        </p:txBody>
      </p:sp>
      <p:sp>
        <p:nvSpPr>
          <p:cNvPr id="20" name="TextBox 19">
            <a:extLst>
              <a:ext uri="{FF2B5EF4-FFF2-40B4-BE49-F238E27FC236}">
                <a16:creationId xmlns:a16="http://schemas.microsoft.com/office/drawing/2014/main" id="{F44DA676-3A16-4041-9B3E-F351052E624A}"/>
              </a:ext>
            </a:extLst>
          </p:cNvPr>
          <p:cNvSpPr txBox="1"/>
          <p:nvPr/>
        </p:nvSpPr>
        <p:spPr>
          <a:xfrm>
            <a:off x="8904548" y="3043013"/>
            <a:ext cx="3245645" cy="430887"/>
          </a:xfrm>
          <a:prstGeom prst="rect">
            <a:avLst/>
          </a:prstGeom>
          <a:noFill/>
        </p:spPr>
        <p:txBody>
          <a:bodyPr wrap="square">
            <a:spAutoFit/>
          </a:bodyPr>
          <a:lstStyle/>
          <a:p>
            <a:r>
              <a:rPr lang="en-US" sz="1100" i="1" dirty="0"/>
              <a:t>The r correlation coefficient of cloud cover and total rides is r=0.082</a:t>
            </a:r>
            <a:endParaRPr lang="en-AU" sz="1100" i="1" dirty="0"/>
          </a:p>
        </p:txBody>
      </p:sp>
      <p:pic>
        <p:nvPicPr>
          <p:cNvPr id="22" name="Picture 21">
            <a:extLst>
              <a:ext uri="{FF2B5EF4-FFF2-40B4-BE49-F238E27FC236}">
                <a16:creationId xmlns:a16="http://schemas.microsoft.com/office/drawing/2014/main" id="{79F30830-7263-40F6-89BC-CF944E31A219}"/>
              </a:ext>
            </a:extLst>
          </p:cNvPr>
          <p:cNvPicPr>
            <a:picLocks noChangeAspect="1"/>
          </p:cNvPicPr>
          <p:nvPr/>
        </p:nvPicPr>
        <p:blipFill rotWithShape="1">
          <a:blip r:embed="rId6">
            <a:extLst>
              <a:ext uri="{28A0092B-C50C-407E-A947-70E740481C1C}">
                <a14:useLocalDpi xmlns:a14="http://schemas.microsoft.com/office/drawing/2010/main" val="0"/>
              </a:ext>
            </a:extLst>
          </a:blip>
          <a:srcRect l="-510" t="7529" r="8075" b="3572"/>
          <a:stretch/>
        </p:blipFill>
        <p:spPr>
          <a:xfrm>
            <a:off x="5847053" y="3651787"/>
            <a:ext cx="2991108" cy="2876738"/>
          </a:xfrm>
          <a:prstGeom prst="rect">
            <a:avLst/>
          </a:prstGeom>
          <a:ln>
            <a:solidFill>
              <a:schemeClr val="tx1"/>
            </a:solidFill>
          </a:ln>
        </p:spPr>
      </p:pic>
      <p:sp>
        <p:nvSpPr>
          <p:cNvPr id="24" name="TextBox 23">
            <a:extLst>
              <a:ext uri="{FF2B5EF4-FFF2-40B4-BE49-F238E27FC236}">
                <a16:creationId xmlns:a16="http://schemas.microsoft.com/office/drawing/2014/main" id="{6E08EB54-123E-4FC7-9B27-F6749BCF9293}"/>
              </a:ext>
            </a:extLst>
          </p:cNvPr>
          <p:cNvSpPr txBox="1"/>
          <p:nvPr/>
        </p:nvSpPr>
        <p:spPr>
          <a:xfrm>
            <a:off x="5847051" y="6557585"/>
            <a:ext cx="2991109" cy="430887"/>
          </a:xfrm>
          <a:prstGeom prst="rect">
            <a:avLst/>
          </a:prstGeom>
          <a:noFill/>
        </p:spPr>
        <p:txBody>
          <a:bodyPr wrap="square">
            <a:spAutoFit/>
          </a:bodyPr>
          <a:lstStyle/>
          <a:p>
            <a:r>
              <a:rPr lang="en-US" sz="1100" i="1" dirty="0"/>
              <a:t>The r correlation coefficient of UV Index and total rides is r=-0.182</a:t>
            </a:r>
            <a:endParaRPr lang="en-AU" sz="1100" i="1" dirty="0"/>
          </a:p>
        </p:txBody>
      </p:sp>
      <p:pic>
        <p:nvPicPr>
          <p:cNvPr id="7" name="Picture 6">
            <a:extLst>
              <a:ext uri="{FF2B5EF4-FFF2-40B4-BE49-F238E27FC236}">
                <a16:creationId xmlns:a16="http://schemas.microsoft.com/office/drawing/2014/main" id="{C659BA92-CF3B-495C-BB86-9FD1E1E05730}"/>
              </a:ext>
            </a:extLst>
          </p:cNvPr>
          <p:cNvPicPr>
            <a:picLocks noChangeAspect="1"/>
          </p:cNvPicPr>
          <p:nvPr/>
        </p:nvPicPr>
        <p:blipFill rotWithShape="1">
          <a:blip r:embed="rId7">
            <a:extLst>
              <a:ext uri="{28A0092B-C50C-407E-A947-70E740481C1C}">
                <a14:useLocalDpi xmlns:a14="http://schemas.microsoft.com/office/drawing/2010/main" val="0"/>
              </a:ext>
            </a:extLst>
          </a:blip>
          <a:srcRect t="6798" r="8277"/>
          <a:stretch/>
        </p:blipFill>
        <p:spPr>
          <a:xfrm>
            <a:off x="2709548" y="217738"/>
            <a:ext cx="2899768" cy="2946493"/>
          </a:xfrm>
          <a:prstGeom prst="rect">
            <a:avLst/>
          </a:prstGeom>
          <a:ln>
            <a:solidFill>
              <a:schemeClr val="tx1"/>
            </a:solidFill>
          </a:ln>
        </p:spPr>
      </p:pic>
      <p:sp>
        <p:nvSpPr>
          <p:cNvPr id="11" name="TextBox 10">
            <a:extLst>
              <a:ext uri="{FF2B5EF4-FFF2-40B4-BE49-F238E27FC236}">
                <a16:creationId xmlns:a16="http://schemas.microsoft.com/office/drawing/2014/main" id="{8CF24FBF-8790-4DA4-8EC0-5A92E9E8258B}"/>
              </a:ext>
            </a:extLst>
          </p:cNvPr>
          <p:cNvSpPr txBox="1"/>
          <p:nvPr/>
        </p:nvSpPr>
        <p:spPr>
          <a:xfrm>
            <a:off x="2608552" y="3129821"/>
            <a:ext cx="3245645" cy="430887"/>
          </a:xfrm>
          <a:prstGeom prst="rect">
            <a:avLst/>
          </a:prstGeom>
          <a:noFill/>
        </p:spPr>
        <p:txBody>
          <a:bodyPr wrap="square">
            <a:spAutoFit/>
          </a:bodyPr>
          <a:lstStyle/>
          <a:p>
            <a:r>
              <a:rPr lang="en-US" sz="1100" i="1" dirty="0"/>
              <a:t>The r correlation coefficient of max temp and total Uber only rides is r=-0.210</a:t>
            </a:r>
            <a:endParaRPr lang="en-AU" sz="1100" i="1" dirty="0"/>
          </a:p>
        </p:txBody>
      </p:sp>
      <p:sp>
        <p:nvSpPr>
          <p:cNvPr id="25" name="TextBox 24">
            <a:extLst>
              <a:ext uri="{FF2B5EF4-FFF2-40B4-BE49-F238E27FC236}">
                <a16:creationId xmlns:a16="http://schemas.microsoft.com/office/drawing/2014/main" id="{E4C6C794-A6C1-44BF-867C-1F93C0218B63}"/>
              </a:ext>
            </a:extLst>
          </p:cNvPr>
          <p:cNvSpPr txBox="1"/>
          <p:nvPr/>
        </p:nvSpPr>
        <p:spPr>
          <a:xfrm>
            <a:off x="2511377" y="144817"/>
            <a:ext cx="3072000"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Uber only rides vs max Temp</a:t>
            </a:r>
          </a:p>
        </p:txBody>
      </p:sp>
      <p:sp>
        <p:nvSpPr>
          <p:cNvPr id="26" name="TextBox 25">
            <a:extLst>
              <a:ext uri="{FF2B5EF4-FFF2-40B4-BE49-F238E27FC236}">
                <a16:creationId xmlns:a16="http://schemas.microsoft.com/office/drawing/2014/main" id="{9035B539-A7F2-4A36-9CCD-4FE9D69E8808}"/>
              </a:ext>
            </a:extLst>
          </p:cNvPr>
          <p:cNvSpPr txBox="1"/>
          <p:nvPr/>
        </p:nvSpPr>
        <p:spPr>
          <a:xfrm>
            <a:off x="5755815" y="144817"/>
            <a:ext cx="289976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max Temp</a:t>
            </a:r>
          </a:p>
        </p:txBody>
      </p:sp>
      <p:sp>
        <p:nvSpPr>
          <p:cNvPr id="27" name="TextBox 26">
            <a:extLst>
              <a:ext uri="{FF2B5EF4-FFF2-40B4-BE49-F238E27FC236}">
                <a16:creationId xmlns:a16="http://schemas.microsoft.com/office/drawing/2014/main" id="{B688C5C3-6DCE-43BA-BCFE-9FB03F18F869}"/>
              </a:ext>
            </a:extLst>
          </p:cNvPr>
          <p:cNvSpPr txBox="1"/>
          <p:nvPr/>
        </p:nvSpPr>
        <p:spPr>
          <a:xfrm>
            <a:off x="2845814" y="3608708"/>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humidity</a:t>
            </a:r>
          </a:p>
        </p:txBody>
      </p:sp>
      <p:sp>
        <p:nvSpPr>
          <p:cNvPr id="28" name="TextBox 27">
            <a:extLst>
              <a:ext uri="{FF2B5EF4-FFF2-40B4-BE49-F238E27FC236}">
                <a16:creationId xmlns:a16="http://schemas.microsoft.com/office/drawing/2014/main" id="{6855EB52-D37E-4CE8-AF92-33ED3A20C05E}"/>
              </a:ext>
            </a:extLst>
          </p:cNvPr>
          <p:cNvSpPr txBox="1"/>
          <p:nvPr/>
        </p:nvSpPr>
        <p:spPr>
          <a:xfrm>
            <a:off x="6004780" y="3562771"/>
            <a:ext cx="2873829" cy="338554"/>
          </a:xfrm>
          <a:prstGeom prst="rect">
            <a:avLst/>
          </a:prstGeom>
          <a:noFill/>
        </p:spPr>
        <p:txBody>
          <a:bodyPr wrap="square">
            <a:spAutoFit/>
          </a:bodyPr>
          <a:lstStyle>
            <a:defPPr>
              <a:defRPr lang="en-US"/>
            </a:defPPr>
            <a:lvl1pPr algn="ctr">
              <a:defRPr sz="1400" i="1">
                <a:solidFill>
                  <a:schemeClr val="tx2">
                    <a:lumMod val="50000"/>
                  </a:schemeClr>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t>All rides vs UV Index</a:t>
            </a:r>
          </a:p>
        </p:txBody>
      </p:sp>
      <p:sp>
        <p:nvSpPr>
          <p:cNvPr id="29" name="TextBox 28">
            <a:extLst>
              <a:ext uri="{FF2B5EF4-FFF2-40B4-BE49-F238E27FC236}">
                <a16:creationId xmlns:a16="http://schemas.microsoft.com/office/drawing/2014/main" id="{D78AAACC-6862-4FCC-9957-7861EDD2A371}"/>
              </a:ext>
            </a:extLst>
          </p:cNvPr>
          <p:cNvSpPr txBox="1"/>
          <p:nvPr/>
        </p:nvSpPr>
        <p:spPr>
          <a:xfrm>
            <a:off x="9163673" y="3562771"/>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rainfall</a:t>
            </a:r>
          </a:p>
        </p:txBody>
      </p:sp>
      <p:sp>
        <p:nvSpPr>
          <p:cNvPr id="30" name="TextBox 29">
            <a:extLst>
              <a:ext uri="{FF2B5EF4-FFF2-40B4-BE49-F238E27FC236}">
                <a16:creationId xmlns:a16="http://schemas.microsoft.com/office/drawing/2014/main" id="{D7F0789D-15B1-4F78-B250-83CACA86C994}"/>
              </a:ext>
            </a:extLst>
          </p:cNvPr>
          <p:cNvSpPr txBox="1"/>
          <p:nvPr/>
        </p:nvSpPr>
        <p:spPr>
          <a:xfrm>
            <a:off x="9090455" y="100810"/>
            <a:ext cx="2873829" cy="338554"/>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600" b="1" dirty="0">
                <a:solidFill>
                  <a:schemeClr val="tx2">
                    <a:lumMod val="50000"/>
                  </a:schemeClr>
                </a:solidFill>
              </a:rPr>
              <a:t>All rides vs cloud cover</a:t>
            </a:r>
          </a:p>
        </p:txBody>
      </p:sp>
      <p:sp>
        <p:nvSpPr>
          <p:cNvPr id="34" name="TextBox 33">
            <a:extLst>
              <a:ext uri="{FF2B5EF4-FFF2-40B4-BE49-F238E27FC236}">
                <a16:creationId xmlns:a16="http://schemas.microsoft.com/office/drawing/2014/main" id="{423FE333-2B42-4BA8-803E-641190E54863}"/>
              </a:ext>
            </a:extLst>
          </p:cNvPr>
          <p:cNvSpPr txBox="1"/>
          <p:nvPr/>
        </p:nvSpPr>
        <p:spPr>
          <a:xfrm>
            <a:off x="217520" y="144817"/>
            <a:ext cx="2405206" cy="4124206"/>
          </a:xfrm>
          <a:prstGeom prst="rect">
            <a:avLst/>
          </a:prstGeom>
          <a:noFill/>
        </p:spPr>
        <p:txBody>
          <a:bodyPr wrap="square">
            <a:spAutoFit/>
          </a:bodyPr>
          <a:lstStyle>
            <a:defPPr>
              <a:defRPr lang="en-US"/>
            </a:defPPr>
            <a:lvl1pPr algn="ctr">
              <a:defRPr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2800" dirty="0">
                <a:solidFill>
                  <a:schemeClr val="accent1">
                    <a:lumMod val="50000"/>
                  </a:schemeClr>
                </a:solidFill>
              </a:rPr>
              <a:t>Statistical Analysis</a:t>
            </a:r>
          </a:p>
          <a:p>
            <a:pPr marL="85725" indent="-85725" algn="l">
              <a:buFont typeface="+mj-lt"/>
              <a:buAutoNum type="arabicPeriod"/>
            </a:pPr>
            <a:r>
              <a:rPr lang="en-AU" sz="1600" dirty="0">
                <a:solidFill>
                  <a:schemeClr val="accent1">
                    <a:lumMod val="50000"/>
                  </a:schemeClr>
                </a:solidFill>
              </a:rPr>
              <a:t>Calculated correlation coefficient</a:t>
            </a:r>
          </a:p>
          <a:p>
            <a:pPr marL="85725" indent="-85725" algn="l">
              <a:buFont typeface="+mj-lt"/>
              <a:buAutoNum type="arabicPeriod"/>
            </a:pPr>
            <a:r>
              <a:rPr lang="en-AU" sz="1600" dirty="0">
                <a:solidFill>
                  <a:schemeClr val="accent1">
                    <a:lumMod val="50000"/>
                  </a:schemeClr>
                </a:solidFill>
              </a:rPr>
              <a:t>Scatter plots with regression line</a:t>
            </a:r>
          </a:p>
          <a:p>
            <a:pPr marL="85725" indent="-85725" algn="l">
              <a:buFont typeface="+mj-lt"/>
              <a:buAutoNum type="arabicPeriod"/>
            </a:pPr>
            <a:endParaRPr lang="en-AU" sz="1600" dirty="0">
              <a:solidFill>
                <a:schemeClr val="accent1">
                  <a:lumMod val="50000"/>
                </a:schemeClr>
              </a:solidFill>
            </a:endParaRPr>
          </a:p>
          <a:p>
            <a:pPr algn="l"/>
            <a:r>
              <a:rPr lang="en-AU" i="0" u="sng" dirty="0">
                <a:solidFill>
                  <a:schemeClr val="accent1">
                    <a:lumMod val="50000"/>
                  </a:schemeClr>
                </a:solidFill>
              </a:rPr>
              <a:t>Conclusion from analysis</a:t>
            </a:r>
          </a:p>
          <a:p>
            <a:pPr algn="l"/>
            <a:r>
              <a:rPr lang="en-AU" i="0" dirty="0">
                <a:solidFill>
                  <a:schemeClr val="accent1">
                    <a:lumMod val="50000"/>
                  </a:schemeClr>
                </a:solidFill>
              </a:rPr>
              <a:t>There is no correlation between number of daily rides and the weather for the time period investigated</a:t>
            </a:r>
          </a:p>
        </p:txBody>
      </p:sp>
    </p:spTree>
    <p:extLst>
      <p:ext uri="{BB962C8B-B14F-4D97-AF65-F5344CB8AC3E}">
        <p14:creationId xmlns:p14="http://schemas.microsoft.com/office/powerpoint/2010/main" val="293358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F49ED2-A00A-42DE-B292-2D58EB886F55}"/>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184079" y="705034"/>
            <a:ext cx="5957543" cy="2115171"/>
          </a:xfrm>
          <a:prstGeom prst="rect">
            <a:avLst/>
          </a:prstGeom>
          <a:solidFill>
            <a:schemeClr val="bg1"/>
          </a:solidFill>
          <a:ln>
            <a:solidFill>
              <a:schemeClr val="tx1"/>
            </a:solidFill>
          </a:ln>
        </p:spPr>
      </p:pic>
      <p:sp>
        <p:nvSpPr>
          <p:cNvPr id="7" name="TextBox 6">
            <a:extLst>
              <a:ext uri="{FF2B5EF4-FFF2-40B4-BE49-F238E27FC236}">
                <a16:creationId xmlns:a16="http://schemas.microsoft.com/office/drawing/2014/main" id="{56BB4FBD-FD6B-420F-87DA-C4FBA6C76E82}"/>
              </a:ext>
            </a:extLst>
          </p:cNvPr>
          <p:cNvSpPr txBox="1"/>
          <p:nvPr/>
        </p:nvSpPr>
        <p:spPr>
          <a:xfrm>
            <a:off x="6973867" y="5994917"/>
            <a:ext cx="4747078" cy="338554"/>
          </a:xfrm>
          <a:prstGeom prst="rect">
            <a:avLst/>
          </a:prstGeom>
          <a:noFill/>
        </p:spPr>
        <p:txBody>
          <a:bodyPr wrap="square" rtlCol="0">
            <a:spAutoFit/>
          </a:bodyPr>
          <a:lstStyle/>
          <a:p>
            <a:r>
              <a:rPr lang="en-AU" sz="1600" i="1" dirty="0"/>
              <a:t>https://www.nctq.org/dmsView/NYC_14-15_Calendar</a:t>
            </a:r>
          </a:p>
        </p:txBody>
      </p:sp>
      <p:pic>
        <p:nvPicPr>
          <p:cNvPr id="5" name="Picture 4">
            <a:extLst>
              <a:ext uri="{FF2B5EF4-FFF2-40B4-BE49-F238E27FC236}">
                <a16:creationId xmlns:a16="http://schemas.microsoft.com/office/drawing/2014/main" id="{B25B3CC4-01BE-44E9-A0CA-FCB23414D959}"/>
              </a:ext>
            </a:extLst>
          </p:cNvPr>
          <p:cNvPicPr>
            <a:picLocks noChangeAspect="1"/>
          </p:cNvPicPr>
          <p:nvPr/>
        </p:nvPicPr>
        <p:blipFill>
          <a:blip r:embed="rId3"/>
          <a:stretch>
            <a:fillRect/>
          </a:stretch>
        </p:blipFill>
        <p:spPr>
          <a:xfrm>
            <a:off x="6586070" y="555306"/>
            <a:ext cx="5322384" cy="5389927"/>
          </a:xfrm>
          <a:prstGeom prst="rect">
            <a:avLst/>
          </a:prstGeom>
          <a:ln>
            <a:solidFill>
              <a:schemeClr val="accent1"/>
            </a:solidFill>
          </a:ln>
        </p:spPr>
      </p:pic>
      <p:sp>
        <p:nvSpPr>
          <p:cNvPr id="8" name="Rectangle: Rounded Corners 7">
            <a:extLst>
              <a:ext uri="{FF2B5EF4-FFF2-40B4-BE49-F238E27FC236}">
                <a16:creationId xmlns:a16="http://schemas.microsoft.com/office/drawing/2014/main" id="{4F97E9F0-5BFD-4AA2-A2DD-3015D7E07E7A}"/>
              </a:ext>
            </a:extLst>
          </p:cNvPr>
          <p:cNvSpPr/>
          <p:nvPr/>
        </p:nvSpPr>
        <p:spPr>
          <a:xfrm>
            <a:off x="6586070" y="3429000"/>
            <a:ext cx="5262616" cy="2516233"/>
          </a:xfrm>
          <a:prstGeom prst="roundRect">
            <a:avLst>
              <a:gd name="adj" fmla="val 5288"/>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E73FE096-8DCC-4554-BA61-4BE610CC28F1}"/>
              </a:ext>
            </a:extLst>
          </p:cNvPr>
          <p:cNvSpPr/>
          <p:nvPr/>
        </p:nvSpPr>
        <p:spPr>
          <a:xfrm>
            <a:off x="3897745" y="637309"/>
            <a:ext cx="1708186" cy="2262910"/>
          </a:xfrm>
          <a:prstGeom prst="roundRect">
            <a:avLst>
              <a:gd name="adj" fmla="val 7705"/>
            </a:avLst>
          </a:prstGeom>
          <a:noFill/>
          <a:ln w="38100">
            <a:solidFill>
              <a:srgbClr val="FF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E0743DB-46D4-4C06-B9FD-57E73112358F}"/>
              </a:ext>
            </a:extLst>
          </p:cNvPr>
          <p:cNvSpPr txBox="1"/>
          <p:nvPr/>
        </p:nvSpPr>
        <p:spPr>
          <a:xfrm>
            <a:off x="412326" y="4335429"/>
            <a:ext cx="5807319" cy="2246769"/>
          </a:xfrm>
          <a:prstGeom prst="rect">
            <a:avLst/>
          </a:prstGeom>
          <a:noFill/>
        </p:spPr>
        <p:txBody>
          <a:bodyPr wrap="square" rtlCol="0">
            <a:spAutoFit/>
          </a:bodyPr>
          <a:lstStyle/>
          <a:p>
            <a:r>
              <a:rPr lang="en-AU" sz="2000" b="1" i="1" dirty="0"/>
              <a:t>Sorry Alice School’s out……    no more</a:t>
            </a:r>
          </a:p>
          <a:p>
            <a:endParaRPr lang="en-AU" sz="2000" i="1" dirty="0"/>
          </a:p>
          <a:p>
            <a:endParaRPr lang="en-AU" sz="2000" i="1" dirty="0"/>
          </a:p>
          <a:p>
            <a:r>
              <a:rPr lang="en-AU" sz="2000" i="1" dirty="0"/>
              <a:t>Maybe not the weather but school’s back</a:t>
            </a:r>
          </a:p>
          <a:p>
            <a:endParaRPr lang="en-AU" sz="2000" i="1" dirty="0"/>
          </a:p>
          <a:p>
            <a:r>
              <a:rPr lang="en-AU" sz="2000" dirty="0"/>
              <a:t>American summer school includes July and August, school starts in September</a:t>
            </a:r>
          </a:p>
        </p:txBody>
      </p:sp>
      <p:sp>
        <p:nvSpPr>
          <p:cNvPr id="13" name="TextBox 12">
            <a:extLst>
              <a:ext uri="{FF2B5EF4-FFF2-40B4-BE49-F238E27FC236}">
                <a16:creationId xmlns:a16="http://schemas.microsoft.com/office/drawing/2014/main" id="{A993D625-8100-4E52-B21C-CBD2067D1C0A}"/>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Why the increase in Total Uber &amp; non-Uber FHV rides per day in early September 2014</a:t>
            </a:r>
          </a:p>
        </p:txBody>
      </p:sp>
      <p:sp>
        <p:nvSpPr>
          <p:cNvPr id="2" name="Arrow: Right 1">
            <a:extLst>
              <a:ext uri="{FF2B5EF4-FFF2-40B4-BE49-F238E27FC236}">
                <a16:creationId xmlns:a16="http://schemas.microsoft.com/office/drawing/2014/main" id="{66A4FB40-D6CD-4B50-859C-780E2AF0A033}"/>
              </a:ext>
            </a:extLst>
          </p:cNvPr>
          <p:cNvSpPr/>
          <p:nvPr/>
        </p:nvSpPr>
        <p:spPr>
          <a:xfrm rot="16200000">
            <a:off x="3916219" y="2068944"/>
            <a:ext cx="323272"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Connector: Elbow 3">
            <a:extLst>
              <a:ext uri="{FF2B5EF4-FFF2-40B4-BE49-F238E27FC236}">
                <a16:creationId xmlns:a16="http://schemas.microsoft.com/office/drawing/2014/main" id="{67E411B5-42DE-48B5-ABFF-4BFBFB2FD6AA}"/>
              </a:ext>
            </a:extLst>
          </p:cNvPr>
          <p:cNvCxnSpPr>
            <a:stCxn id="8" idx="1"/>
            <a:endCxn id="9" idx="2"/>
          </p:cNvCxnSpPr>
          <p:nvPr/>
        </p:nvCxnSpPr>
        <p:spPr>
          <a:xfrm rot="10800000">
            <a:off x="4751838" y="2900219"/>
            <a:ext cx="1834232" cy="1786898"/>
          </a:xfrm>
          <a:prstGeom prst="bentConnector2">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6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3AC09-A72C-45AF-B877-3D7999E6469E}"/>
              </a:ext>
            </a:extLst>
          </p:cNvPr>
          <p:cNvSpPr txBox="1"/>
          <p:nvPr/>
        </p:nvSpPr>
        <p:spPr>
          <a:xfrm>
            <a:off x="527957" y="392922"/>
            <a:ext cx="10972799" cy="5940088"/>
          </a:xfrm>
          <a:prstGeom prst="rect">
            <a:avLst/>
          </a:prstGeom>
          <a:noFill/>
        </p:spPr>
        <p:txBody>
          <a:bodyPr wrap="square" rtlCol="0">
            <a:spAutoFit/>
          </a:bodyPr>
          <a:lstStyle/>
          <a:p>
            <a:r>
              <a:rPr lang="en-AU" sz="2400" b="1" u="sng" dirty="0"/>
              <a:t>Conclusions</a:t>
            </a:r>
          </a:p>
          <a:p>
            <a:endParaRPr lang="en-AU" sz="1400" i="1" dirty="0">
              <a:solidFill>
                <a:srgbClr val="FF0000"/>
              </a:solidFill>
            </a:endParaRPr>
          </a:p>
          <a:p>
            <a:r>
              <a:rPr lang="en-AU" b="1" dirty="0"/>
              <a:t>Key Findings:</a:t>
            </a:r>
          </a:p>
          <a:p>
            <a:pPr marL="342900" indent="-342900">
              <a:buFont typeface="+mj-lt"/>
              <a:buAutoNum type="alphaUcPeriod"/>
            </a:pPr>
            <a:r>
              <a:rPr lang="en-AU" dirty="0"/>
              <a:t>No correlation between Uber &amp; non-</a:t>
            </a:r>
            <a:r>
              <a:rPr lang="en-AU" dirty="0" err="1"/>
              <a:t>UberFHV</a:t>
            </a:r>
            <a:r>
              <a:rPr lang="en-AU" dirty="0"/>
              <a:t> rides service usage and weather in the time period of the dataset</a:t>
            </a:r>
          </a:p>
          <a:p>
            <a:pPr marL="742950" lvl="1" indent="-285750">
              <a:buFont typeface="Arial" panose="020B0604020202020204" pitchFamily="34" charset="0"/>
              <a:buChar char="•"/>
            </a:pPr>
            <a:r>
              <a:rPr lang="en-US" dirty="0">
                <a:solidFill>
                  <a:srgbClr val="1D1C1D"/>
                </a:solidFill>
                <a:latin typeface="Slack-Lato"/>
              </a:rPr>
              <a:t>Based on evaluating below measurements against the daily total of rides service usage, we were unable to see any correction with:</a:t>
            </a:r>
          </a:p>
          <a:p>
            <a:pPr marL="1200150" lvl="2" indent="-285750">
              <a:buFont typeface="Wingdings" pitchFamily="2" charset="2"/>
              <a:buChar char="§"/>
            </a:pPr>
            <a:r>
              <a:rPr lang="en-US" dirty="0">
                <a:solidFill>
                  <a:srgbClr val="1D1C1D"/>
                </a:solidFill>
                <a:latin typeface="Slack-Lato"/>
              </a:rPr>
              <a:t>Daily max temp</a:t>
            </a:r>
          </a:p>
          <a:p>
            <a:pPr marL="1200150" lvl="2" indent="-285750">
              <a:buFont typeface="Wingdings" pitchFamily="2" charset="2"/>
              <a:buChar char="§"/>
            </a:pPr>
            <a:r>
              <a:rPr lang="en-US" dirty="0">
                <a:solidFill>
                  <a:srgbClr val="1D1C1D"/>
                </a:solidFill>
                <a:latin typeface="Slack-Lato"/>
              </a:rPr>
              <a:t>Daily Rainfall</a:t>
            </a:r>
          </a:p>
          <a:p>
            <a:pPr marL="1200150" lvl="2" indent="-285750">
              <a:buFont typeface="Wingdings" pitchFamily="2" charset="2"/>
              <a:buChar char="§"/>
            </a:pPr>
            <a:r>
              <a:rPr lang="en-US" dirty="0">
                <a:solidFill>
                  <a:srgbClr val="1D1C1D"/>
                </a:solidFill>
                <a:latin typeface="Slack-Lato"/>
              </a:rPr>
              <a:t>Daily humidity</a:t>
            </a:r>
          </a:p>
          <a:p>
            <a:pPr marL="1200150" lvl="2" indent="-285750">
              <a:buFont typeface="Wingdings" pitchFamily="2" charset="2"/>
              <a:buChar char="§"/>
            </a:pPr>
            <a:r>
              <a:rPr lang="en-US" dirty="0">
                <a:solidFill>
                  <a:srgbClr val="1D1C1D"/>
                </a:solidFill>
                <a:latin typeface="Slack-Lato"/>
              </a:rPr>
              <a:t>Daily cloud cover</a:t>
            </a:r>
          </a:p>
          <a:p>
            <a:pPr marL="1200150" lvl="2" indent="-285750">
              <a:buFont typeface="Wingdings" pitchFamily="2" charset="2"/>
              <a:buChar char="§"/>
            </a:pPr>
            <a:r>
              <a:rPr lang="en-US" dirty="0">
                <a:solidFill>
                  <a:srgbClr val="1D1C1D"/>
                </a:solidFill>
                <a:latin typeface="Slack-Lato"/>
              </a:rPr>
              <a:t>Daily UV Index</a:t>
            </a:r>
            <a:endParaRPr lang="en-AU" dirty="0"/>
          </a:p>
          <a:p>
            <a:pPr marL="800100" lvl="1" indent="-342900">
              <a:buFont typeface="+mj-lt"/>
              <a:buAutoNum type="arabicPeriod"/>
            </a:pPr>
            <a:endParaRPr lang="en-AU" dirty="0"/>
          </a:p>
          <a:p>
            <a:pPr marL="342900" indent="-342900">
              <a:buFont typeface="+mj-lt"/>
              <a:buAutoNum type="alphaUcPeriod"/>
            </a:pPr>
            <a:r>
              <a:rPr lang="en-AU" dirty="0"/>
              <a:t>A significant increase in rides service usage in early September 2014 – suspecting that this is a reflection of the end of school summer holidays with the start of 2014-2015 school term in NY on 4 September 2014</a:t>
            </a:r>
          </a:p>
          <a:p>
            <a:endParaRPr lang="en-AU" dirty="0"/>
          </a:p>
          <a:p>
            <a:r>
              <a:rPr lang="en-AU" b="1" dirty="0"/>
              <a:t>Challenges we discovered and areas we could have improved upon / learnings:</a:t>
            </a:r>
          </a:p>
          <a:p>
            <a:pPr marL="342900" indent="-342900">
              <a:buFont typeface="+mj-lt"/>
              <a:buAutoNum type="arabicPeriod"/>
            </a:pPr>
            <a:r>
              <a:rPr lang="en-AU" dirty="0"/>
              <a:t>Perhaps using a longer time period such as all seasons to see if there is any correlations of the weather in affecting rides service usage.</a:t>
            </a:r>
          </a:p>
          <a:p>
            <a:pPr marL="342900" indent="-342900">
              <a:buFont typeface="+mj-lt"/>
              <a:buAutoNum type="arabicPeriod"/>
            </a:pPr>
            <a:r>
              <a:rPr lang="en-AU" dirty="0"/>
              <a:t>The measurement we used were by day basis, which can be challenging to measure the weather (could have several weather changes in a day). We could improve this by using hour-based weather data and use this to analyse this against the ride service usage.</a:t>
            </a:r>
          </a:p>
        </p:txBody>
      </p:sp>
    </p:spTree>
    <p:extLst>
      <p:ext uri="{BB962C8B-B14F-4D97-AF65-F5344CB8AC3E}">
        <p14:creationId xmlns:p14="http://schemas.microsoft.com/office/powerpoint/2010/main" val="2913253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180C7-8BC6-4BB5-B9EF-F0A4080733A3}"/>
              </a:ext>
            </a:extLst>
          </p:cNvPr>
          <p:cNvSpPr txBox="1"/>
          <p:nvPr/>
        </p:nvSpPr>
        <p:spPr>
          <a:xfrm>
            <a:off x="1870935" y="2090172"/>
            <a:ext cx="7730001" cy="2215991"/>
          </a:xfrm>
          <a:prstGeom prst="rect">
            <a:avLst/>
          </a:prstGeom>
          <a:noFill/>
        </p:spPr>
        <p:txBody>
          <a:bodyPr wrap="none" rtlCol="0">
            <a:spAutoFit/>
          </a:bodyPr>
          <a:lstStyle/>
          <a:p>
            <a:pPr algn="ctr"/>
            <a:r>
              <a:rPr lang="en-AU" sz="13800" b="1" dirty="0">
                <a:solidFill>
                  <a:schemeClr val="accent2">
                    <a:lumMod val="50000"/>
                  </a:schemeClr>
                </a:solidFill>
                <a:latin typeface="Edwardian Script ITC" panose="030303020407070D0804" pitchFamily="66" charset="0"/>
              </a:rPr>
              <a:t>The Appendix</a:t>
            </a:r>
          </a:p>
        </p:txBody>
      </p:sp>
    </p:spTree>
    <p:extLst>
      <p:ext uri="{BB962C8B-B14F-4D97-AF65-F5344CB8AC3E}">
        <p14:creationId xmlns:p14="http://schemas.microsoft.com/office/powerpoint/2010/main" val="257460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9188824" y="629174"/>
            <a:ext cx="2904564" cy="3539430"/>
          </a:xfrm>
          <a:prstGeom prst="rect">
            <a:avLst/>
          </a:prstGeom>
          <a:noFill/>
        </p:spPr>
        <p:txBody>
          <a:bodyPr wrap="square" rtlCol="0">
            <a:spAutoFit/>
          </a:bodyPr>
          <a:lstStyle/>
          <a:p>
            <a:r>
              <a:rPr lang="en-AU" sz="1600" dirty="0"/>
              <a:t>Plot of the weather data for New York between 1 July 2014 and 30 September 2014</a:t>
            </a:r>
          </a:p>
          <a:p>
            <a:pPr marL="285750" indent="-285750">
              <a:buFont typeface="Arial" panose="020B0604020202020204" pitchFamily="34" charset="0"/>
              <a:buChar char="•"/>
            </a:pPr>
            <a:r>
              <a:rPr lang="en-AU" sz="1600" dirty="0"/>
              <a:t>Max temperature is shown on the y-axis, individual days on the x-axis</a:t>
            </a:r>
          </a:p>
          <a:p>
            <a:pPr marL="285750" indent="-285750">
              <a:buFont typeface="Arial" panose="020B0604020202020204" pitchFamily="34" charset="0"/>
              <a:buChar char="•"/>
            </a:pPr>
            <a:r>
              <a:rPr lang="en-AU" sz="1600" dirty="0"/>
              <a:t>The symbols are colour coded by maximum rainfall in mm (</a:t>
            </a:r>
            <a:r>
              <a:rPr lang="en-AU" sz="1600" dirty="0" err="1"/>
              <a:t>precipMM</a:t>
            </a:r>
            <a:r>
              <a:rPr lang="en-AU" sz="1600" dirty="0"/>
              <a:t>) and the symbolised using the weather description for that day</a:t>
            </a:r>
          </a:p>
          <a:p>
            <a:pPr marL="285750" indent="-285750">
              <a:buFont typeface="Arial" panose="020B0604020202020204" pitchFamily="34" charset="0"/>
              <a:buChar char="•"/>
            </a:pPr>
            <a:r>
              <a:rPr lang="en-AU" sz="1600" dirty="0"/>
              <a:t>Max daily temperatures drop off decrease in September</a:t>
            </a:r>
          </a:p>
        </p:txBody>
      </p:sp>
      <p:pic>
        <p:nvPicPr>
          <p:cNvPr id="5" name="Picture 4">
            <a:extLst>
              <a:ext uri="{FF2B5EF4-FFF2-40B4-BE49-F238E27FC236}">
                <a16:creationId xmlns:a16="http://schemas.microsoft.com/office/drawing/2014/main" id="{3BCC7451-3A53-4B2E-85F0-165B8E0F0D68}"/>
              </a:ext>
            </a:extLst>
          </p:cNvPr>
          <p:cNvPicPr>
            <a:picLocks noChangeAspect="1"/>
          </p:cNvPicPr>
          <p:nvPr/>
        </p:nvPicPr>
        <p:blipFill rotWithShape="1">
          <a:blip r:embed="rId2">
            <a:extLst>
              <a:ext uri="{28A0092B-C50C-407E-A947-70E740481C1C}">
                <a14:useLocalDpi xmlns:a14="http://schemas.microsoft.com/office/drawing/2010/main" val="0"/>
              </a:ext>
            </a:extLst>
          </a:blip>
          <a:srcRect l="8871" t="8220" r="8415" b="4840"/>
          <a:stretch/>
        </p:blipFill>
        <p:spPr>
          <a:xfrm>
            <a:off x="237688" y="288499"/>
            <a:ext cx="8863180" cy="6654377"/>
          </a:xfrm>
          <a:prstGeom prst="rect">
            <a:avLst/>
          </a:prstGeom>
          <a:ln>
            <a:solidFill>
              <a:schemeClr val="tx1"/>
            </a:solidFill>
          </a:ln>
        </p:spPr>
      </p:pic>
      <p:sp>
        <p:nvSpPr>
          <p:cNvPr id="4" name="TextBox 3">
            <a:extLst>
              <a:ext uri="{FF2B5EF4-FFF2-40B4-BE49-F238E27FC236}">
                <a16:creationId xmlns:a16="http://schemas.microsoft.com/office/drawing/2014/main" id="{88F48097-B1D7-4C71-9C0C-1F708E196622}"/>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6" name="TextBox 5">
            <a:extLst>
              <a:ext uri="{FF2B5EF4-FFF2-40B4-BE49-F238E27FC236}">
                <a16:creationId xmlns:a16="http://schemas.microsoft.com/office/drawing/2014/main" id="{7790716E-9A8B-4169-B9D5-620163FB55D2}"/>
              </a:ext>
            </a:extLst>
          </p:cNvPr>
          <p:cNvSpPr txBox="1"/>
          <p:nvPr/>
        </p:nvSpPr>
        <p:spPr>
          <a:xfrm>
            <a:off x="1222893" y="5083378"/>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cxnSp>
        <p:nvCxnSpPr>
          <p:cNvPr id="3" name="Straight Connector 2">
            <a:extLst>
              <a:ext uri="{FF2B5EF4-FFF2-40B4-BE49-F238E27FC236}">
                <a16:creationId xmlns:a16="http://schemas.microsoft.com/office/drawing/2014/main" id="{901A2DC5-798A-4FD4-9FAC-C7188B23EFB7}"/>
              </a:ext>
            </a:extLst>
          </p:cNvPr>
          <p:cNvCxnSpPr/>
          <p:nvPr/>
        </p:nvCxnSpPr>
        <p:spPr>
          <a:xfrm flipV="1">
            <a:off x="6096000" y="6717957"/>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C201FB-99A8-458F-87D8-D15ECD988368}"/>
              </a:ext>
            </a:extLst>
          </p:cNvPr>
          <p:cNvCxnSpPr/>
          <p:nvPr/>
        </p:nvCxnSpPr>
        <p:spPr>
          <a:xfrm flipV="1">
            <a:off x="3529913" y="670971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758533-E89D-4CC9-A2B3-F8F9334E228D}"/>
              </a:ext>
            </a:extLst>
          </p:cNvPr>
          <p:cNvSpPr txBox="1"/>
          <p:nvPr/>
        </p:nvSpPr>
        <p:spPr>
          <a:xfrm>
            <a:off x="1147182" y="668243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0" name="TextBox 9">
            <a:extLst>
              <a:ext uri="{FF2B5EF4-FFF2-40B4-BE49-F238E27FC236}">
                <a16:creationId xmlns:a16="http://schemas.microsoft.com/office/drawing/2014/main" id="{E8517B61-1E03-4E65-BA14-DE1964B04665}"/>
              </a:ext>
            </a:extLst>
          </p:cNvPr>
          <p:cNvSpPr txBox="1"/>
          <p:nvPr/>
        </p:nvSpPr>
        <p:spPr>
          <a:xfrm>
            <a:off x="3840981" y="667415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1" name="TextBox 10">
            <a:extLst>
              <a:ext uri="{FF2B5EF4-FFF2-40B4-BE49-F238E27FC236}">
                <a16:creationId xmlns:a16="http://schemas.microsoft.com/office/drawing/2014/main" id="{00DE46D4-BFF1-428C-A30C-CF578E8F8B58}"/>
              </a:ext>
            </a:extLst>
          </p:cNvPr>
          <p:cNvSpPr txBox="1"/>
          <p:nvPr/>
        </p:nvSpPr>
        <p:spPr>
          <a:xfrm>
            <a:off x="6534780" y="666587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1062484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1042C-0209-45DF-9960-250134C92566}"/>
              </a:ext>
            </a:extLst>
          </p:cNvPr>
          <p:cNvPicPr>
            <a:picLocks noChangeAspect="1"/>
          </p:cNvPicPr>
          <p:nvPr/>
        </p:nvPicPr>
        <p:blipFill rotWithShape="1">
          <a:blip r:embed="rId3">
            <a:extLst>
              <a:ext uri="{28A0092B-C50C-407E-A947-70E740481C1C}">
                <a14:useLocalDpi xmlns:a14="http://schemas.microsoft.com/office/drawing/2010/main" val="0"/>
              </a:ext>
            </a:extLst>
          </a:blip>
          <a:srcRect l="9014" t="6120" r="6491"/>
          <a:stretch/>
        </p:blipFill>
        <p:spPr>
          <a:xfrm>
            <a:off x="173964" y="458160"/>
            <a:ext cx="8000167" cy="2962910"/>
          </a:xfrm>
          <a:prstGeom prst="rect">
            <a:avLst/>
          </a:prstGeom>
          <a:ln>
            <a:solidFill>
              <a:schemeClr val="tx1"/>
            </a:solidFill>
          </a:ln>
        </p:spPr>
      </p:pic>
      <p:pic>
        <p:nvPicPr>
          <p:cNvPr id="6" name="Picture 5">
            <a:extLst>
              <a:ext uri="{FF2B5EF4-FFF2-40B4-BE49-F238E27FC236}">
                <a16:creationId xmlns:a16="http://schemas.microsoft.com/office/drawing/2014/main" id="{20D90B29-A8B4-4873-BC91-733E4130D8E8}"/>
              </a:ext>
            </a:extLst>
          </p:cNvPr>
          <p:cNvPicPr>
            <a:picLocks noChangeAspect="1"/>
          </p:cNvPicPr>
          <p:nvPr/>
        </p:nvPicPr>
        <p:blipFill rotWithShape="1">
          <a:blip r:embed="rId4">
            <a:extLst>
              <a:ext uri="{28A0092B-C50C-407E-A947-70E740481C1C}">
                <a14:useLocalDpi xmlns:a14="http://schemas.microsoft.com/office/drawing/2010/main" val="0"/>
              </a:ext>
            </a:extLst>
          </a:blip>
          <a:srcRect l="9151" t="6120" r="5774"/>
          <a:stretch/>
        </p:blipFill>
        <p:spPr>
          <a:xfrm>
            <a:off x="173964" y="3829024"/>
            <a:ext cx="8000167" cy="2942721"/>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4801" y="308049"/>
            <a:ext cx="3733234" cy="3154710"/>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endParaRPr lang="en-AU" altLang="zh-TW" sz="1400" dirty="0"/>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a:p>
            <a:endParaRPr lang="en-AU" altLang="zh-TW" sz="1400" dirty="0"/>
          </a:p>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19" name="TextBox 18">
            <a:extLst>
              <a:ext uri="{FF2B5EF4-FFF2-40B4-BE49-F238E27FC236}">
                <a16:creationId xmlns:a16="http://schemas.microsoft.com/office/drawing/2014/main" id="{40D0A6CC-7E14-394B-AD43-EE26F987B2F9}"/>
              </a:ext>
            </a:extLst>
          </p:cNvPr>
          <p:cNvSpPr txBox="1"/>
          <p:nvPr/>
        </p:nvSpPr>
        <p:spPr>
          <a:xfrm>
            <a:off x="8284800" y="3462759"/>
            <a:ext cx="3815463" cy="352404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endParaRPr lang="en-AU" altLang="zh-TW" sz="1100" dirty="0"/>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altLang="zh-TW" sz="1100" dirty="0"/>
          </a:p>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Tree>
    <p:extLst>
      <p:ext uri="{BB962C8B-B14F-4D97-AF65-F5344CB8AC3E}">
        <p14:creationId xmlns:p14="http://schemas.microsoft.com/office/powerpoint/2010/main" val="121836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3">
            <a:extLst>
              <a:ext uri="{28A0092B-C50C-407E-A947-70E740481C1C}">
                <a14:useLocalDpi xmlns:a14="http://schemas.microsoft.com/office/drawing/2010/main" val="0"/>
              </a:ext>
            </a:extLst>
          </a:blip>
          <a:srcRect l="8747" t="6290" r="5872"/>
          <a:stretch/>
        </p:blipFill>
        <p:spPr>
          <a:xfrm>
            <a:off x="187598" y="3768606"/>
            <a:ext cx="8005310" cy="2928740"/>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497" r="6078"/>
          <a:stretch/>
        </p:blipFill>
        <p:spPr>
          <a:xfrm>
            <a:off x="189321" y="434773"/>
            <a:ext cx="8003587" cy="2928740"/>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8287073" y="434686"/>
            <a:ext cx="3779133" cy="2508379"/>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a:p>
            <a:pPr marL="285750" indent="-285750">
              <a:buFont typeface="Arial" panose="020B0604020202020204" pitchFamily="34" charset="0"/>
              <a:buChar char="•"/>
            </a:pPr>
            <a:endParaRPr lang="en-US" sz="1100" dirty="0"/>
          </a:p>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25" name="TextBox 24">
            <a:extLst>
              <a:ext uri="{FF2B5EF4-FFF2-40B4-BE49-F238E27FC236}">
                <a16:creationId xmlns:a16="http://schemas.microsoft.com/office/drawing/2014/main" id="{6EDC540E-CE91-4BFB-A9CC-194F59BE1038}"/>
              </a:ext>
            </a:extLst>
          </p:cNvPr>
          <p:cNvSpPr txBox="1"/>
          <p:nvPr/>
        </p:nvSpPr>
        <p:spPr>
          <a:xfrm>
            <a:off x="1753014" y="-18437"/>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311158" y="3657771"/>
            <a:ext cx="3730962" cy="5047536"/>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a:p>
            <a:endParaRPr lang="en-US" dirty="0"/>
          </a:p>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552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01E43-67B6-7448-A3B0-FA4DA66651E7}"/>
              </a:ext>
            </a:extLst>
          </p:cNvPr>
          <p:cNvPicPr>
            <a:picLocks noChangeAspect="1"/>
          </p:cNvPicPr>
          <p:nvPr/>
        </p:nvPicPr>
        <p:blipFill>
          <a:blip r:embed="rId2"/>
          <a:stretch>
            <a:fillRect/>
          </a:stretch>
        </p:blipFill>
        <p:spPr>
          <a:xfrm>
            <a:off x="791016" y="858276"/>
            <a:ext cx="7622473" cy="5578035"/>
          </a:xfrm>
          <a:prstGeom prst="rect">
            <a:avLst/>
          </a:prstGeom>
          <a:ln>
            <a:solidFill>
              <a:schemeClr val="tx1"/>
            </a:solidFill>
          </a:ln>
        </p:spPr>
      </p:pic>
      <p:sp>
        <p:nvSpPr>
          <p:cNvPr id="16" name="TextBox 15">
            <a:extLst>
              <a:ext uri="{FF2B5EF4-FFF2-40B4-BE49-F238E27FC236}">
                <a16:creationId xmlns:a16="http://schemas.microsoft.com/office/drawing/2014/main" id="{CC7FD309-FECE-6A48-BFAE-107959A5BD78}"/>
              </a:ext>
            </a:extLst>
          </p:cNvPr>
          <p:cNvSpPr txBox="1"/>
          <p:nvPr/>
        </p:nvSpPr>
        <p:spPr>
          <a:xfrm>
            <a:off x="8530311" y="1080999"/>
            <a:ext cx="3569153" cy="5355312"/>
          </a:xfrm>
          <a:prstGeom prst="rect">
            <a:avLst/>
          </a:prstGeom>
          <a:noFill/>
        </p:spPr>
        <p:txBody>
          <a:bodyPr wrap="square" rtlCol="0">
            <a:spAutoFit/>
          </a:bodyPr>
          <a:lstStyle/>
          <a:p>
            <a:r>
              <a:rPr lang="en-AU" sz="1400" b="1" u="sng" dirty="0"/>
              <a:t>Weather Description Pie Chart</a:t>
            </a:r>
          </a:p>
          <a:p>
            <a:endParaRPr lang="en-AU" sz="1400" dirty="0"/>
          </a:p>
          <a:p>
            <a:r>
              <a:rPr lang="en-AU" sz="1400" dirty="0"/>
              <a:t>Top 5 weather descriptions:</a:t>
            </a:r>
          </a:p>
          <a:p>
            <a:r>
              <a:rPr lang="en-AU" sz="1400" dirty="0"/>
              <a:t>1. Sunny - 25%</a:t>
            </a:r>
          </a:p>
          <a:p>
            <a:r>
              <a:rPr lang="en-AU" sz="1400" dirty="0"/>
              <a:t>2. Partly cloudy - 19.6%</a:t>
            </a:r>
          </a:p>
          <a:p>
            <a:r>
              <a:rPr lang="en-AU" sz="1400" dirty="0"/>
              <a:t>3. Patchy rain possible - 18.5%</a:t>
            </a:r>
          </a:p>
          <a:p>
            <a:r>
              <a:rPr lang="en-AU" sz="1400" dirty="0"/>
              <a:t>4. Light rain shower - 10.9%</a:t>
            </a:r>
          </a:p>
          <a:p>
            <a:r>
              <a:rPr lang="en-AU" sz="1400" dirty="0"/>
              <a:t>5. Moderate or heavy rain shower 9.8%</a:t>
            </a:r>
          </a:p>
          <a:p>
            <a:endParaRPr lang="en-AU" sz="1400" dirty="0"/>
          </a:p>
          <a:p>
            <a:r>
              <a:rPr lang="en-AU" sz="1400" dirty="0"/>
              <a:t>Interesting finding is it shows 51.2% combined of days had no rain:</a:t>
            </a:r>
          </a:p>
          <a:p>
            <a:pPr marL="285750" indent="-285750">
              <a:buFont typeface="Arial" panose="020B0604020202020204" pitchFamily="34" charset="0"/>
              <a:buChar char="•"/>
            </a:pPr>
            <a:r>
              <a:rPr lang="en-AU" sz="1400" dirty="0"/>
              <a:t>27.2% Sunny</a:t>
            </a:r>
          </a:p>
          <a:p>
            <a:pPr marL="285750" indent="-285750">
              <a:buFont typeface="Arial" panose="020B0604020202020204" pitchFamily="34" charset="0"/>
              <a:buChar char="•"/>
            </a:pPr>
            <a:r>
              <a:rPr lang="en-AU" sz="1400" dirty="0"/>
              <a:t>18.5% Partly cloudy</a:t>
            </a:r>
          </a:p>
          <a:p>
            <a:pPr marL="285750" indent="-285750">
              <a:buFont typeface="Arial" panose="020B0604020202020204" pitchFamily="34" charset="0"/>
              <a:buChar char="•"/>
            </a:pPr>
            <a:r>
              <a:rPr lang="en-AU" sz="1400" dirty="0"/>
              <a:t>3.3% Cloudy</a:t>
            </a:r>
          </a:p>
          <a:p>
            <a:pPr marL="285750" indent="-285750">
              <a:buFont typeface="Arial" panose="020B0604020202020204" pitchFamily="34" charset="0"/>
              <a:buChar char="•"/>
            </a:pPr>
            <a:r>
              <a:rPr lang="en-AU" sz="1400" dirty="0"/>
              <a:t>2.2% Overcast</a:t>
            </a:r>
          </a:p>
          <a:p>
            <a:pPr marL="285750" indent="-285750">
              <a:buFont typeface="Arial" panose="020B0604020202020204" pitchFamily="34" charset="0"/>
              <a:buChar char="•"/>
            </a:pPr>
            <a:endParaRPr lang="en-AU" sz="1400" dirty="0"/>
          </a:p>
          <a:p>
            <a:endParaRPr lang="en-AU" sz="1400" dirty="0"/>
          </a:p>
          <a:p>
            <a:endParaRPr lang="en-AU" sz="1400" dirty="0"/>
          </a:p>
          <a:p>
            <a:br>
              <a:rPr lang="en-AU" dirty="0"/>
            </a:br>
            <a:endParaRPr lang="en-AU" dirty="0"/>
          </a:p>
          <a:p>
            <a:br>
              <a:rPr lang="en-AU" dirty="0"/>
            </a:br>
            <a:endParaRPr lang="en-AU" dirty="0"/>
          </a:p>
          <a:p>
            <a:endParaRPr lang="en-AU" sz="1400" dirty="0"/>
          </a:p>
        </p:txBody>
      </p:sp>
      <p:sp>
        <p:nvSpPr>
          <p:cNvPr id="18" name="TextBox 17">
            <a:extLst>
              <a:ext uri="{FF2B5EF4-FFF2-40B4-BE49-F238E27FC236}">
                <a16:creationId xmlns:a16="http://schemas.microsoft.com/office/drawing/2014/main" id="{E074E527-7E8D-2348-977B-6B275E884FC3}"/>
              </a:ext>
            </a:extLst>
          </p:cNvPr>
          <p:cNvSpPr txBox="1"/>
          <p:nvPr/>
        </p:nvSpPr>
        <p:spPr>
          <a:xfrm>
            <a:off x="216604" y="5235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Tree>
    <p:extLst>
      <p:ext uri="{BB962C8B-B14F-4D97-AF65-F5344CB8AC3E}">
        <p14:creationId xmlns:p14="http://schemas.microsoft.com/office/powerpoint/2010/main" val="273169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B1756-919F-A545-B6EC-723B0E7D3170}"/>
              </a:ext>
            </a:extLst>
          </p:cNvPr>
          <p:cNvSpPr txBox="1"/>
          <p:nvPr/>
        </p:nvSpPr>
        <p:spPr>
          <a:xfrm>
            <a:off x="338667" y="151951"/>
            <a:ext cx="2997937" cy="461665"/>
          </a:xfrm>
          <a:prstGeom prst="rect">
            <a:avLst/>
          </a:prstGeom>
          <a:noFill/>
        </p:spPr>
        <p:txBody>
          <a:bodyPr wrap="none" rtlCol="0">
            <a:spAutoFit/>
          </a:bodyPr>
          <a:lstStyle/>
          <a:p>
            <a:r>
              <a:rPr lang="en-US" sz="2400" b="1" u="sng" dirty="0"/>
              <a:t>The Thinking Behind…</a:t>
            </a:r>
          </a:p>
        </p:txBody>
      </p:sp>
      <p:sp>
        <p:nvSpPr>
          <p:cNvPr id="4" name="TextBox 3">
            <a:extLst>
              <a:ext uri="{FF2B5EF4-FFF2-40B4-BE49-F238E27FC236}">
                <a16:creationId xmlns:a16="http://schemas.microsoft.com/office/drawing/2014/main" id="{3EC3DFD6-B34A-A549-BD11-1F641BCA745E}"/>
              </a:ext>
            </a:extLst>
          </p:cNvPr>
          <p:cNvSpPr txBox="1"/>
          <p:nvPr/>
        </p:nvSpPr>
        <p:spPr>
          <a:xfrm>
            <a:off x="338667" y="805093"/>
            <a:ext cx="10854569" cy="4247317"/>
          </a:xfrm>
          <a:prstGeom prst="rect">
            <a:avLst/>
          </a:prstGeom>
          <a:noFill/>
        </p:spPr>
        <p:txBody>
          <a:bodyPr wrap="square" rtlCol="0">
            <a:spAutoFit/>
          </a:bodyPr>
          <a:lstStyle/>
          <a:p>
            <a:r>
              <a:rPr lang="en-AU" dirty="0"/>
              <a:t>New York is one of the busiest city of United States of America, with its own population and tourists seeing the Big Apple, the need of ride services to get to A to B is highly demanded, but does the weather influence the ride services usage?</a:t>
            </a:r>
          </a:p>
          <a:p>
            <a:endParaRPr lang="en-AU" dirty="0"/>
          </a:p>
          <a:p>
            <a:endParaRPr lang="en-AU" dirty="0"/>
          </a:p>
          <a:p>
            <a:r>
              <a:rPr lang="en-AU" dirty="0"/>
              <a:t>We were curious to find out:</a:t>
            </a:r>
          </a:p>
          <a:p>
            <a:r>
              <a:rPr lang="en-AU" b="1" dirty="0"/>
              <a:t>Is there a link between weather for Uber and non-Uber rides services usage in New York City?</a:t>
            </a:r>
          </a:p>
          <a:p>
            <a:endParaRPr lang="en-AU" dirty="0"/>
          </a:p>
          <a:p>
            <a:endParaRPr lang="en-AU" dirty="0"/>
          </a:p>
          <a:p>
            <a:r>
              <a:rPr lang="en-AU" dirty="0"/>
              <a:t>Research questions from our proposal: </a:t>
            </a:r>
          </a:p>
          <a:p>
            <a:pPr marL="285750" lvl="0" indent="-285750">
              <a:buFont typeface="Arial" panose="020B0604020202020204" pitchFamily="34" charset="0"/>
              <a:buChar char="•"/>
            </a:pPr>
            <a:r>
              <a:rPr lang="en-AU" dirty="0"/>
              <a:t>What are some findings on the commuter habits?</a:t>
            </a:r>
          </a:p>
          <a:p>
            <a:pPr marL="285750" lvl="0" indent="-285750">
              <a:buFont typeface="Arial" panose="020B0604020202020204" pitchFamily="34" charset="0"/>
              <a:buChar char="•"/>
            </a:pPr>
            <a:r>
              <a:rPr lang="en-AU" dirty="0"/>
              <a:t>Does weather impact on number of Uber Rides request?</a:t>
            </a:r>
          </a:p>
          <a:p>
            <a:pPr marL="285750" lvl="0" indent="-285750">
              <a:buFont typeface="Arial" panose="020B0604020202020204" pitchFamily="34" charset="0"/>
              <a:buChar char="•"/>
            </a:pPr>
            <a:r>
              <a:rPr lang="en-AU" dirty="0"/>
              <a:t>Time of the day that has the most Uber Rides request?</a:t>
            </a:r>
          </a:p>
          <a:p>
            <a:pPr marL="285750" lvl="0" indent="-285750">
              <a:buFont typeface="Arial" panose="020B0604020202020204" pitchFamily="34" charset="0"/>
              <a:buChar char="•"/>
            </a:pPr>
            <a:r>
              <a:rPr lang="en-AU" dirty="0"/>
              <a:t>Time of the week that has the most Uber Rides request?</a:t>
            </a:r>
          </a:p>
          <a:p>
            <a:endParaRPr lang="en-US" dirty="0"/>
          </a:p>
        </p:txBody>
      </p:sp>
      <p:pic>
        <p:nvPicPr>
          <p:cNvPr id="5" name="Picture 4">
            <a:extLst>
              <a:ext uri="{FF2B5EF4-FFF2-40B4-BE49-F238E27FC236}">
                <a16:creationId xmlns:a16="http://schemas.microsoft.com/office/drawing/2014/main" id="{6D3B58A8-E8EB-4A42-8CF1-8E28C504CA74}"/>
              </a:ext>
            </a:extLst>
          </p:cNvPr>
          <p:cNvPicPr>
            <a:picLocks noChangeAspect="1"/>
          </p:cNvPicPr>
          <p:nvPr/>
        </p:nvPicPr>
        <p:blipFill>
          <a:blip r:embed="rId2"/>
          <a:stretch>
            <a:fillRect/>
          </a:stretch>
        </p:blipFill>
        <p:spPr>
          <a:xfrm>
            <a:off x="6685473" y="4244196"/>
            <a:ext cx="5268513" cy="2613804"/>
          </a:xfrm>
          <a:prstGeom prst="rect">
            <a:avLst/>
          </a:prstGeom>
          <a:ln>
            <a:solidFill>
              <a:schemeClr val="tx1"/>
            </a:solidFill>
          </a:ln>
        </p:spPr>
      </p:pic>
      <p:sp>
        <p:nvSpPr>
          <p:cNvPr id="6" name="TextBox 5">
            <a:extLst>
              <a:ext uri="{FF2B5EF4-FFF2-40B4-BE49-F238E27FC236}">
                <a16:creationId xmlns:a16="http://schemas.microsoft.com/office/drawing/2014/main" id="{66A800EF-A3AB-4920-AF69-62461943AB53}"/>
              </a:ext>
            </a:extLst>
          </p:cNvPr>
          <p:cNvSpPr txBox="1"/>
          <p:nvPr/>
        </p:nvSpPr>
        <p:spPr>
          <a:xfrm>
            <a:off x="4934309" y="5451895"/>
            <a:ext cx="1751164" cy="1200329"/>
          </a:xfrm>
          <a:prstGeom prst="rect">
            <a:avLst/>
          </a:prstGeom>
          <a:noFill/>
        </p:spPr>
        <p:txBody>
          <a:bodyPr wrap="square" rtlCol="0">
            <a:spAutoFit/>
          </a:bodyPr>
          <a:lstStyle/>
          <a:p>
            <a:pPr algn="r"/>
            <a:r>
              <a:rPr lang="en-AU" dirty="0"/>
              <a:t>GitHub was fully utilised by the team to share work. </a:t>
            </a:r>
          </a:p>
        </p:txBody>
      </p:sp>
    </p:spTree>
    <p:extLst>
      <p:ext uri="{BB962C8B-B14F-4D97-AF65-F5344CB8AC3E}">
        <p14:creationId xmlns:p14="http://schemas.microsoft.com/office/powerpoint/2010/main" val="26407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F86AD-EC6E-444F-B4C1-DDA7A79E0628}"/>
              </a:ext>
            </a:extLst>
          </p:cNvPr>
          <p:cNvPicPr>
            <a:picLocks noChangeAspect="1"/>
          </p:cNvPicPr>
          <p:nvPr/>
        </p:nvPicPr>
        <p:blipFill rotWithShape="1">
          <a:blip r:embed="rId2">
            <a:extLst>
              <a:ext uri="{28A0092B-C50C-407E-A947-70E740481C1C}">
                <a14:useLocalDpi xmlns:a14="http://schemas.microsoft.com/office/drawing/2010/main" val="0"/>
              </a:ext>
            </a:extLst>
          </a:blip>
          <a:srcRect l="6464" t="8754" r="8284"/>
          <a:stretch/>
        </p:blipFill>
        <p:spPr>
          <a:xfrm>
            <a:off x="234892" y="350895"/>
            <a:ext cx="6463272" cy="6663516"/>
          </a:xfrm>
          <a:prstGeom prst="rect">
            <a:avLst/>
          </a:prstGeom>
          <a:ln>
            <a:solidFill>
              <a:schemeClr val="tx1"/>
            </a:solidFill>
          </a:ln>
        </p:spPr>
      </p:pic>
      <p:sp>
        <p:nvSpPr>
          <p:cNvPr id="17" name="TextBox 16">
            <a:extLst>
              <a:ext uri="{FF2B5EF4-FFF2-40B4-BE49-F238E27FC236}">
                <a16:creationId xmlns:a16="http://schemas.microsoft.com/office/drawing/2014/main" id="{9A0FA312-AA27-4DA2-A54D-FE924C24FD1E}"/>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in New York between 1 July and 30 September 2014 versus the weather</a:t>
            </a:r>
          </a:p>
        </p:txBody>
      </p:sp>
      <p:sp>
        <p:nvSpPr>
          <p:cNvPr id="2" name="TextBox 1">
            <a:extLst>
              <a:ext uri="{FF2B5EF4-FFF2-40B4-BE49-F238E27FC236}">
                <a16:creationId xmlns:a16="http://schemas.microsoft.com/office/drawing/2014/main" id="{6F6F349B-7A07-E449-92F7-6FCE93F67A56}"/>
              </a:ext>
            </a:extLst>
          </p:cNvPr>
          <p:cNvSpPr txBox="1"/>
          <p:nvPr/>
        </p:nvSpPr>
        <p:spPr>
          <a:xfrm>
            <a:off x="6838486" y="563074"/>
            <a:ext cx="5353514" cy="5232202"/>
          </a:xfrm>
          <a:prstGeom prst="rect">
            <a:avLst/>
          </a:prstGeom>
          <a:noFill/>
        </p:spPr>
        <p:txBody>
          <a:bodyPr wrap="square" rtlCol="0">
            <a:spAutoFit/>
          </a:bodyPr>
          <a:lstStyle/>
          <a:p>
            <a:r>
              <a:rPr lang="en-AU" sz="1400" b="1" u="sng" dirty="0"/>
              <a:t>Chart of total rides by weather description</a:t>
            </a:r>
          </a:p>
          <a:p>
            <a:endParaRPr lang="en-AU" sz="1400" b="1" u="sng" dirty="0"/>
          </a:p>
          <a:p>
            <a:r>
              <a:rPr lang="en-AU" dirty="0"/>
              <a:t>Below are the orders of total rides by weather description:</a:t>
            </a:r>
          </a:p>
          <a:p>
            <a:endParaRPr lang="en-AU" dirty="0"/>
          </a:p>
          <a:p>
            <a:r>
              <a:rPr lang="en-AU" dirty="0"/>
              <a:t>1. Moderate rain at times</a:t>
            </a:r>
          </a:p>
          <a:p>
            <a:r>
              <a:rPr lang="en-AU" dirty="0"/>
              <a:t>2. Patchy light rain with thunder</a:t>
            </a:r>
          </a:p>
          <a:p>
            <a:r>
              <a:rPr lang="en-AU" dirty="0"/>
              <a:t>3. Light drizzle</a:t>
            </a:r>
          </a:p>
          <a:p>
            <a:r>
              <a:rPr lang="en-AU" dirty="0"/>
              <a:t>4. Cloudy</a:t>
            </a:r>
          </a:p>
          <a:p>
            <a:r>
              <a:rPr lang="en-AU" dirty="0"/>
              <a:t>5. Light rain shower</a:t>
            </a:r>
          </a:p>
          <a:p>
            <a:r>
              <a:rPr lang="en-AU" dirty="0"/>
              <a:t>6. Heavy rain at times </a:t>
            </a:r>
          </a:p>
          <a:p>
            <a:r>
              <a:rPr lang="en-AU" dirty="0"/>
              <a:t>7. Patchy rain possible</a:t>
            </a:r>
          </a:p>
          <a:p>
            <a:r>
              <a:rPr lang="en-AU" dirty="0"/>
              <a:t>8. Sunny</a:t>
            </a:r>
          </a:p>
          <a:p>
            <a:r>
              <a:rPr lang="en-AU" dirty="0"/>
              <a:t>9. Partly cloudy </a:t>
            </a:r>
          </a:p>
          <a:p>
            <a:r>
              <a:rPr lang="en-AU" dirty="0"/>
              <a:t>10. </a:t>
            </a:r>
            <a:r>
              <a:rPr lang="en-AU" dirty="0">
                <a:solidFill>
                  <a:srgbClr val="000000"/>
                </a:solidFill>
                <a:latin typeface="Calibri" panose="020F0502020204030204" pitchFamily="34" charset="0"/>
              </a:rPr>
              <a:t>Torrential rain shower</a:t>
            </a:r>
            <a:endParaRPr lang="en-AU" dirty="0"/>
          </a:p>
          <a:p>
            <a:r>
              <a:rPr lang="en-AU" dirty="0"/>
              <a:t>11. Overcast</a:t>
            </a:r>
          </a:p>
          <a:p>
            <a:r>
              <a:rPr lang="en-AU" dirty="0"/>
              <a:t>12. Partly light drizzle</a:t>
            </a:r>
          </a:p>
          <a:p>
            <a:r>
              <a:rPr lang="en-AU" dirty="0"/>
              <a:t>13. Moderate or heavy rain shower</a:t>
            </a:r>
          </a:p>
          <a:p>
            <a:endParaRPr lang="en-US" dirty="0"/>
          </a:p>
        </p:txBody>
      </p:sp>
    </p:spTree>
    <p:extLst>
      <p:ext uri="{BB962C8B-B14F-4D97-AF65-F5344CB8AC3E}">
        <p14:creationId xmlns:p14="http://schemas.microsoft.com/office/powerpoint/2010/main" val="334801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BB4FBD-FD6B-420F-87DA-C4FBA6C76E82}"/>
              </a:ext>
            </a:extLst>
          </p:cNvPr>
          <p:cNvSpPr txBox="1"/>
          <p:nvPr/>
        </p:nvSpPr>
        <p:spPr>
          <a:xfrm>
            <a:off x="8464491" y="786354"/>
            <a:ext cx="3481431" cy="954107"/>
          </a:xfrm>
          <a:prstGeom prst="rect">
            <a:avLst/>
          </a:prstGeom>
          <a:noFill/>
        </p:spPr>
        <p:txBody>
          <a:bodyPr wrap="square" rtlCol="0">
            <a:spAutoFit/>
          </a:bodyPr>
          <a:lstStyle/>
          <a:p>
            <a:r>
              <a:rPr lang="en-AU" sz="1400" b="1" u="sng" dirty="0"/>
              <a:t>Plot of total rides by Uber &amp; non-Uber FHV services</a:t>
            </a:r>
            <a:r>
              <a:rPr lang="en-AU" sz="1400" b="1" dirty="0"/>
              <a:t> - </a:t>
            </a:r>
            <a:r>
              <a:rPr lang="en-AU" sz="1400" dirty="0"/>
              <a:t>The symbols are colour coded by rainfall (mm) and the symbolised using the day of the week</a:t>
            </a:r>
          </a:p>
        </p:txBody>
      </p:sp>
      <p:sp>
        <p:nvSpPr>
          <p:cNvPr id="6" name="TextBox 5">
            <a:extLst>
              <a:ext uri="{FF2B5EF4-FFF2-40B4-BE49-F238E27FC236}">
                <a16:creationId xmlns:a16="http://schemas.microsoft.com/office/drawing/2014/main" id="{E3E642F0-5F44-4667-B617-78FD6FD8CC48}"/>
              </a:ext>
            </a:extLst>
          </p:cNvPr>
          <p:cNvSpPr txBox="1"/>
          <p:nvPr/>
        </p:nvSpPr>
        <p:spPr>
          <a:xfrm>
            <a:off x="0" y="0"/>
            <a:ext cx="10575637"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Total Uber &amp; non-Uber FHV rides per day and rainfall in New York between 1 July and 30 September 2014</a:t>
            </a:r>
          </a:p>
        </p:txBody>
      </p:sp>
      <p:pic>
        <p:nvPicPr>
          <p:cNvPr id="3" name="Picture 2">
            <a:extLst>
              <a:ext uri="{FF2B5EF4-FFF2-40B4-BE49-F238E27FC236}">
                <a16:creationId xmlns:a16="http://schemas.microsoft.com/office/drawing/2014/main" id="{765C97C2-328C-4C69-997F-2FF3168A0B88}"/>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9052" r="9185" b="3976"/>
          <a:stretch/>
        </p:blipFill>
        <p:spPr>
          <a:xfrm>
            <a:off x="367042" y="446712"/>
            <a:ext cx="7973944" cy="6306425"/>
          </a:xfrm>
          <a:prstGeom prst="rect">
            <a:avLst/>
          </a:prstGeom>
          <a:ln>
            <a:solidFill>
              <a:schemeClr val="tx1"/>
            </a:solidFill>
          </a:ln>
        </p:spPr>
      </p:pic>
      <p:cxnSp>
        <p:nvCxnSpPr>
          <p:cNvPr id="8" name="Straight Connector 7">
            <a:extLst>
              <a:ext uri="{FF2B5EF4-FFF2-40B4-BE49-F238E27FC236}">
                <a16:creationId xmlns:a16="http://schemas.microsoft.com/office/drawing/2014/main" id="{6E608A73-9027-4D25-8F5B-80C9F4F16F6F}"/>
              </a:ext>
            </a:extLst>
          </p:cNvPr>
          <p:cNvCxnSpPr>
            <a:cxnSpLocks/>
          </p:cNvCxnSpPr>
          <p:nvPr/>
        </p:nvCxnSpPr>
        <p:spPr>
          <a:xfrm flipV="1">
            <a:off x="5753967"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0D793-3FD4-41F9-A3F5-D1D4B38C363A}"/>
              </a:ext>
            </a:extLst>
          </p:cNvPr>
          <p:cNvCxnSpPr>
            <a:cxnSpLocks/>
          </p:cNvCxnSpPr>
          <p:nvPr/>
        </p:nvCxnSpPr>
        <p:spPr>
          <a:xfrm flipV="1">
            <a:off x="3472543" y="6554929"/>
            <a:ext cx="0" cy="2224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242DCB2-3950-4386-8FC6-D3221B91F74D}"/>
              </a:ext>
            </a:extLst>
          </p:cNvPr>
          <p:cNvSpPr txBox="1"/>
          <p:nvPr/>
        </p:nvSpPr>
        <p:spPr>
          <a:xfrm>
            <a:off x="1098438" y="6527640"/>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July</a:t>
            </a:r>
          </a:p>
        </p:txBody>
      </p:sp>
      <p:sp>
        <p:nvSpPr>
          <p:cNvPr id="11" name="TextBox 10">
            <a:extLst>
              <a:ext uri="{FF2B5EF4-FFF2-40B4-BE49-F238E27FC236}">
                <a16:creationId xmlns:a16="http://schemas.microsoft.com/office/drawing/2014/main" id="{C121F7C3-6EFB-47D6-8806-D06733EDD792}"/>
              </a:ext>
            </a:extLst>
          </p:cNvPr>
          <p:cNvSpPr txBox="1"/>
          <p:nvPr/>
        </p:nvSpPr>
        <p:spPr>
          <a:xfrm>
            <a:off x="3792237" y="6519363"/>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August</a:t>
            </a:r>
          </a:p>
        </p:txBody>
      </p:sp>
      <p:sp>
        <p:nvSpPr>
          <p:cNvPr id="12" name="TextBox 11">
            <a:extLst>
              <a:ext uri="{FF2B5EF4-FFF2-40B4-BE49-F238E27FC236}">
                <a16:creationId xmlns:a16="http://schemas.microsoft.com/office/drawing/2014/main" id="{E1C433B3-46F9-4AB0-8AE5-A420AF84CB74}"/>
              </a:ext>
            </a:extLst>
          </p:cNvPr>
          <p:cNvSpPr txBox="1"/>
          <p:nvPr/>
        </p:nvSpPr>
        <p:spPr>
          <a:xfrm>
            <a:off x="6486036" y="6511086"/>
            <a:ext cx="1943951" cy="276999"/>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200" dirty="0"/>
              <a:t>September</a:t>
            </a:r>
          </a:p>
        </p:txBody>
      </p:sp>
    </p:spTree>
    <p:extLst>
      <p:ext uri="{BB962C8B-B14F-4D97-AF65-F5344CB8AC3E}">
        <p14:creationId xmlns:p14="http://schemas.microsoft.com/office/powerpoint/2010/main" val="293704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26268D-64E8-4351-9743-D94C7552846B}"/>
              </a:ext>
            </a:extLst>
          </p:cNvPr>
          <p:cNvSpPr txBox="1"/>
          <p:nvPr/>
        </p:nvSpPr>
        <p:spPr>
          <a:xfrm>
            <a:off x="410921" y="58846"/>
            <a:ext cx="11084791" cy="6832640"/>
          </a:xfrm>
          <a:prstGeom prst="rect">
            <a:avLst/>
          </a:prstGeom>
          <a:noFill/>
        </p:spPr>
        <p:txBody>
          <a:bodyPr wrap="square">
            <a:spAutoFit/>
          </a:bodyPr>
          <a:lstStyle/>
          <a:p>
            <a:pPr algn="l"/>
            <a:r>
              <a:rPr lang="en-US" sz="2400" b="1" i="0" u="sng" dirty="0">
                <a:solidFill>
                  <a:srgbClr val="1D1C1D"/>
                </a:solidFill>
                <a:effectLst/>
              </a:rPr>
              <a:t>Raw Data Source:</a:t>
            </a:r>
          </a:p>
          <a:p>
            <a:pPr algn="l"/>
            <a:endParaRPr lang="en-US" b="1" i="0" dirty="0">
              <a:solidFill>
                <a:srgbClr val="1D1C1D"/>
              </a:solidFill>
              <a:effectLst/>
            </a:endParaRPr>
          </a:p>
          <a:p>
            <a:pPr marL="285750" indent="-285750">
              <a:buFont typeface="Arial" panose="020B0604020202020204" pitchFamily="34" charset="0"/>
              <a:buChar char="•"/>
            </a:pPr>
            <a:r>
              <a:rPr lang="en-US" b="1" i="0" dirty="0">
                <a:solidFill>
                  <a:srgbClr val="1D1C1D"/>
                </a:solidFill>
                <a:effectLst/>
              </a:rPr>
              <a:t>Uber and non-Uber vehicle rides in New York City</a:t>
            </a:r>
          </a:p>
          <a:p>
            <a:pPr marL="742950" lvl="1" indent="-285750">
              <a:buFont typeface="Arial" panose="020B0604020202020204" pitchFamily="34" charset="0"/>
              <a:buChar char="•"/>
            </a:pPr>
            <a:r>
              <a:rPr lang="en-US" b="0" i="0" dirty="0">
                <a:solidFill>
                  <a:srgbClr val="1D1C1D"/>
                </a:solidFill>
                <a:effectLst/>
              </a:rPr>
              <a:t>Dataset from Uber Pickups in New York City by FiveThirtyEight on Kaggle (</a:t>
            </a:r>
            <a:r>
              <a:rPr lang="en-US" b="0" i="1" u="none" strike="noStrike" dirty="0">
                <a:solidFill>
                  <a:srgbClr val="1D1C1D"/>
                </a:solidFill>
                <a:effectLst/>
                <a:hlinkClick r:id="rId2"/>
              </a:rPr>
              <a:t>https://www.kaggle.com/fivethirtyeight/uber-pickups-in-new-york-city</a:t>
            </a:r>
            <a:r>
              <a:rPr lang="en-US" b="0" i="0" dirty="0">
                <a:solidFill>
                  <a:srgbClr val="1D1C1D"/>
                </a:solidFill>
                <a:effectLst/>
              </a:rPr>
              <a:t>)</a:t>
            </a:r>
          </a:p>
          <a:p>
            <a:pPr marL="1200150" lvl="2" indent="-285750">
              <a:buFont typeface="Wingdings" pitchFamily="2" charset="2"/>
              <a:buChar char="§"/>
            </a:pPr>
            <a:r>
              <a:rPr lang="en-US" b="1" i="0" dirty="0">
                <a:solidFill>
                  <a:srgbClr val="1D1C1D"/>
                </a:solidFill>
                <a:effectLst/>
              </a:rPr>
              <a:t>Uber rides</a:t>
            </a:r>
            <a:r>
              <a:rPr lang="en-US" b="0" i="0" dirty="0">
                <a:solidFill>
                  <a:srgbClr val="1D1C1D"/>
                </a:solidFill>
                <a:effectLst/>
              </a:rPr>
              <a:t>: 4 files of raw data on pickups from Uber, separated by month, with detailed location information.</a:t>
            </a:r>
          </a:p>
          <a:p>
            <a:pPr marL="1200150" lvl="2" indent="-285750">
              <a:buFont typeface="Wingdings" pitchFamily="2" charset="2"/>
              <a:buChar char="§"/>
            </a:pPr>
            <a:r>
              <a:rPr lang="en-US" b="1" i="0" dirty="0">
                <a:solidFill>
                  <a:srgbClr val="1D1C1D"/>
                </a:solidFill>
                <a:effectLst/>
              </a:rPr>
              <a:t>Non-Uber vehicle rides</a:t>
            </a:r>
            <a:r>
              <a:rPr lang="en-US" b="0" i="0" dirty="0">
                <a:solidFill>
                  <a:srgbClr val="1D1C1D"/>
                </a:solidFill>
                <a:effectLst/>
              </a:rPr>
              <a:t>: 8 files of raw data on pickups from non-Uber for-hire vehicle (FHV) companies. The trip information varies by company, but can include day of trip, time of trip, pickup location, driver's for-hire license number, and vehicle's for-hire license number.</a:t>
            </a:r>
          </a:p>
          <a:p>
            <a:pPr marL="285750" indent="-285750">
              <a:buFont typeface="Arial" panose="020B0604020202020204" pitchFamily="34" charset="0"/>
              <a:buChar char="•"/>
            </a:pPr>
            <a:endParaRPr lang="en-US" dirty="0">
              <a:solidFill>
                <a:srgbClr val="1D1C1D"/>
              </a:solidFill>
            </a:endParaRPr>
          </a:p>
          <a:p>
            <a:pPr marL="285750" indent="-285750">
              <a:buFont typeface="Arial" panose="020B0604020202020204" pitchFamily="34" charset="0"/>
              <a:buChar char="•"/>
            </a:pPr>
            <a:r>
              <a:rPr lang="en-US" b="1" i="0" dirty="0">
                <a:solidFill>
                  <a:srgbClr val="1D1C1D"/>
                </a:solidFill>
                <a:effectLst/>
              </a:rPr>
              <a:t>Historical Weather API</a:t>
            </a:r>
          </a:p>
          <a:p>
            <a:pPr marL="742950" lvl="1" indent="-285750">
              <a:buFont typeface="Arial" panose="020B0604020202020204" pitchFamily="34" charset="0"/>
              <a:buChar char="•"/>
            </a:pPr>
            <a:r>
              <a:rPr lang="en-US" b="0" i="0" dirty="0">
                <a:solidFill>
                  <a:srgbClr val="1D1C1D"/>
                </a:solidFill>
                <a:effectLst/>
              </a:rPr>
              <a:t>Dataset from Weather API and Data for Businesses and Developers (</a:t>
            </a:r>
            <a:r>
              <a:rPr lang="en-US" b="0" i="1" u="none" strike="noStrike" dirty="0">
                <a:solidFill>
                  <a:srgbClr val="1D1C1D"/>
                </a:solidFill>
                <a:effectLst/>
                <a:hlinkClick r:id="rId3"/>
              </a:rPr>
              <a:t>https://www.worldweatheronline.com/developer/</a:t>
            </a:r>
            <a:r>
              <a:rPr lang="en-US" b="0" i="0" dirty="0">
                <a:solidFill>
                  <a:srgbClr val="1D1C1D"/>
                </a:solidFill>
                <a:effectLst/>
              </a:rPr>
              <a:t>)</a:t>
            </a: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Time frame requested from the Historical Weather API is between 1st July 2014 – 30th Sep 2014</a:t>
            </a:r>
            <a:endParaRPr lang="en-US" dirty="0">
              <a:solidFill>
                <a:srgbClr val="1D1C1D"/>
              </a:solidFill>
            </a:endParaRPr>
          </a:p>
          <a:p>
            <a:pPr marL="285750" indent="-285750">
              <a:buFont typeface="Arial" panose="020B0604020202020204" pitchFamily="34" charset="0"/>
              <a:buChar char="•"/>
            </a:pPr>
            <a:endParaRPr lang="en-US" dirty="0">
              <a:solidFill>
                <a:srgbClr val="1D1C1D"/>
              </a:solidFill>
            </a:endParaRPr>
          </a:p>
          <a:p>
            <a:pPr marL="742950" lvl="1" indent="-285750">
              <a:buFont typeface="Arial" panose="020B0604020202020204" pitchFamily="34" charset="0"/>
              <a:buChar char="•"/>
            </a:pPr>
            <a:r>
              <a:rPr lang="en-US" b="0" i="0" dirty="0">
                <a:solidFill>
                  <a:srgbClr val="1D1C1D"/>
                </a:solidFill>
                <a:effectLst/>
              </a:rPr>
              <a:t>We have kept below data from the Historical Weather API for our project:</a:t>
            </a:r>
          </a:p>
          <a:p>
            <a:pPr marL="1200150" lvl="2" indent="-285750">
              <a:buFont typeface="Wingdings" pitchFamily="2" charset="2"/>
              <a:buChar char="§"/>
            </a:pPr>
            <a:r>
              <a:rPr lang="en-US" b="0" i="0" dirty="0">
                <a:solidFill>
                  <a:srgbClr val="1D1C1D"/>
                </a:solidFill>
                <a:effectLst/>
              </a:rPr>
              <a:t>Date</a:t>
            </a:r>
          </a:p>
          <a:p>
            <a:pPr marL="1200150" lvl="2" indent="-285750">
              <a:buFont typeface="Wingdings" pitchFamily="2" charset="2"/>
              <a:buChar char="§"/>
            </a:pPr>
            <a:r>
              <a:rPr lang="en-US" b="0" i="0" dirty="0">
                <a:solidFill>
                  <a:srgbClr val="1D1C1D"/>
                </a:solidFill>
                <a:effectLst/>
              </a:rPr>
              <a:t>Average, Max, and Min temperature in Celsius</a:t>
            </a:r>
          </a:p>
          <a:p>
            <a:pPr marL="1200150" lvl="2" indent="-285750">
              <a:buFont typeface="Wingdings" pitchFamily="2" charset="2"/>
              <a:buChar char="§"/>
            </a:pPr>
            <a:r>
              <a:rPr lang="en-US" b="0" i="0" dirty="0">
                <a:solidFill>
                  <a:srgbClr val="1D1C1D"/>
                </a:solidFill>
                <a:effectLst/>
              </a:rPr>
              <a:t>UV index</a:t>
            </a:r>
          </a:p>
          <a:p>
            <a:pPr marL="1200150" lvl="2" indent="-285750">
              <a:buFont typeface="Wingdings" pitchFamily="2" charset="2"/>
              <a:buChar char="§"/>
            </a:pPr>
            <a:r>
              <a:rPr lang="en-US" b="0" i="0" dirty="0">
                <a:solidFill>
                  <a:srgbClr val="1D1C1D"/>
                </a:solidFill>
                <a:effectLst/>
              </a:rPr>
              <a:t>Precipitation by millimeters</a:t>
            </a:r>
          </a:p>
          <a:p>
            <a:pPr marL="1200150" lvl="2" indent="-285750">
              <a:buFont typeface="Wingdings" pitchFamily="2" charset="2"/>
              <a:buChar char="§"/>
            </a:pPr>
            <a:r>
              <a:rPr lang="en-US" b="0" i="0" dirty="0">
                <a:solidFill>
                  <a:srgbClr val="1D1C1D"/>
                </a:solidFill>
                <a:effectLst/>
              </a:rPr>
              <a:t>Weather description</a:t>
            </a:r>
          </a:p>
          <a:p>
            <a:pPr marL="1200150" lvl="2" indent="-285750">
              <a:buFont typeface="Wingdings" pitchFamily="2" charset="2"/>
              <a:buChar char="§"/>
            </a:pPr>
            <a:r>
              <a:rPr lang="en-US" b="0" i="0" dirty="0">
                <a:solidFill>
                  <a:srgbClr val="1D1C1D"/>
                </a:solidFill>
                <a:effectLst/>
              </a:rPr>
              <a:t>Cloud cover by percentage</a:t>
            </a:r>
          </a:p>
          <a:p>
            <a:pPr marL="1200150" lvl="2" indent="-285750">
              <a:buFont typeface="Wingdings" pitchFamily="2" charset="2"/>
              <a:buChar char="§"/>
            </a:pPr>
            <a:r>
              <a:rPr lang="en-US" dirty="0">
                <a:solidFill>
                  <a:srgbClr val="1D1C1D"/>
                </a:solidFill>
              </a:rPr>
              <a:t>Humidity by percentage</a:t>
            </a:r>
            <a:endParaRPr lang="en-US" b="0" i="0" dirty="0">
              <a:solidFill>
                <a:srgbClr val="1D1C1D"/>
              </a:solidFill>
              <a:effectLst/>
            </a:endParaRPr>
          </a:p>
        </p:txBody>
      </p:sp>
    </p:spTree>
    <p:extLst>
      <p:ext uri="{BB962C8B-B14F-4D97-AF65-F5344CB8AC3E}">
        <p14:creationId xmlns:p14="http://schemas.microsoft.com/office/powerpoint/2010/main" val="909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3369-3D57-E949-97A1-CA709BAF2CA9}"/>
              </a:ext>
            </a:extLst>
          </p:cNvPr>
          <p:cNvSpPr txBox="1">
            <a:spLocks/>
          </p:cNvSpPr>
          <p:nvPr/>
        </p:nvSpPr>
        <p:spPr>
          <a:xfrm>
            <a:off x="179770" y="175260"/>
            <a:ext cx="10515600" cy="785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Control File</a:t>
            </a:r>
          </a:p>
        </p:txBody>
      </p:sp>
      <p:pic>
        <p:nvPicPr>
          <p:cNvPr id="3" name="Picture 2">
            <a:extLst>
              <a:ext uri="{FF2B5EF4-FFF2-40B4-BE49-F238E27FC236}">
                <a16:creationId xmlns:a16="http://schemas.microsoft.com/office/drawing/2014/main" id="{DA352D1A-8A3A-5A4E-985E-179B2C2BD4B4}"/>
              </a:ext>
            </a:extLst>
          </p:cNvPr>
          <p:cNvPicPr>
            <a:picLocks noChangeAspect="1"/>
          </p:cNvPicPr>
          <p:nvPr/>
        </p:nvPicPr>
        <p:blipFill>
          <a:blip r:embed="rId2"/>
          <a:stretch>
            <a:fillRect/>
          </a:stretch>
        </p:blipFill>
        <p:spPr>
          <a:xfrm>
            <a:off x="0" y="668119"/>
            <a:ext cx="5610578" cy="5937221"/>
          </a:xfrm>
          <a:prstGeom prst="rect">
            <a:avLst/>
          </a:prstGeom>
        </p:spPr>
      </p:pic>
      <p:pic>
        <p:nvPicPr>
          <p:cNvPr id="4" name="Picture 3">
            <a:extLst>
              <a:ext uri="{FF2B5EF4-FFF2-40B4-BE49-F238E27FC236}">
                <a16:creationId xmlns:a16="http://schemas.microsoft.com/office/drawing/2014/main" id="{4DE27E6D-88D1-6B49-8A66-BE52728C7EFE}"/>
              </a:ext>
            </a:extLst>
          </p:cNvPr>
          <p:cNvPicPr>
            <a:picLocks noChangeAspect="1"/>
          </p:cNvPicPr>
          <p:nvPr/>
        </p:nvPicPr>
        <p:blipFill>
          <a:blip r:embed="rId3"/>
          <a:stretch>
            <a:fillRect/>
          </a:stretch>
        </p:blipFill>
        <p:spPr>
          <a:xfrm>
            <a:off x="5965994" y="16944"/>
            <a:ext cx="6046236" cy="2743200"/>
          </a:xfrm>
          <a:prstGeom prst="rect">
            <a:avLst/>
          </a:prstGeom>
          <a:ln>
            <a:solidFill>
              <a:schemeClr val="tx1"/>
            </a:solidFill>
          </a:ln>
        </p:spPr>
      </p:pic>
      <p:pic>
        <p:nvPicPr>
          <p:cNvPr id="5" name="Picture 4">
            <a:extLst>
              <a:ext uri="{FF2B5EF4-FFF2-40B4-BE49-F238E27FC236}">
                <a16:creationId xmlns:a16="http://schemas.microsoft.com/office/drawing/2014/main" id="{DD4115CC-AC1B-D147-BAA0-00D0FAD10F7C}"/>
              </a:ext>
            </a:extLst>
          </p:cNvPr>
          <p:cNvPicPr>
            <a:picLocks noChangeAspect="1"/>
          </p:cNvPicPr>
          <p:nvPr/>
        </p:nvPicPr>
        <p:blipFill>
          <a:blip r:embed="rId4"/>
          <a:stretch>
            <a:fillRect/>
          </a:stretch>
        </p:blipFill>
        <p:spPr>
          <a:xfrm>
            <a:off x="5965994" y="2845681"/>
            <a:ext cx="6046236" cy="3450660"/>
          </a:xfrm>
          <a:prstGeom prst="rect">
            <a:avLst/>
          </a:prstGeom>
          <a:ln>
            <a:solidFill>
              <a:schemeClr val="tx1"/>
            </a:solidFill>
          </a:ln>
        </p:spPr>
      </p:pic>
      <p:pic>
        <p:nvPicPr>
          <p:cNvPr id="7" name="Picture 6">
            <a:extLst>
              <a:ext uri="{FF2B5EF4-FFF2-40B4-BE49-F238E27FC236}">
                <a16:creationId xmlns:a16="http://schemas.microsoft.com/office/drawing/2014/main" id="{BFD01104-D6BE-4B63-9CE1-4645A9600EB5}"/>
              </a:ext>
            </a:extLst>
          </p:cNvPr>
          <p:cNvPicPr>
            <a:picLocks noChangeAspect="1"/>
          </p:cNvPicPr>
          <p:nvPr/>
        </p:nvPicPr>
        <p:blipFill rotWithShape="1">
          <a:blip r:embed="rId5"/>
          <a:srcRect r="21789"/>
          <a:stretch/>
        </p:blipFill>
        <p:spPr>
          <a:xfrm>
            <a:off x="5965994" y="6366926"/>
            <a:ext cx="6046236" cy="540353"/>
          </a:xfrm>
          <a:prstGeom prst="rect">
            <a:avLst/>
          </a:prstGeom>
          <a:ln>
            <a:solidFill>
              <a:schemeClr val="tx1"/>
            </a:solidFill>
          </a:ln>
        </p:spPr>
      </p:pic>
      <p:sp>
        <p:nvSpPr>
          <p:cNvPr id="8" name="Oval 7">
            <a:extLst>
              <a:ext uri="{FF2B5EF4-FFF2-40B4-BE49-F238E27FC236}">
                <a16:creationId xmlns:a16="http://schemas.microsoft.com/office/drawing/2014/main" id="{EDEE18D8-646F-4552-9950-202EE6A8768C}"/>
              </a:ext>
            </a:extLst>
          </p:cNvPr>
          <p:cNvSpPr/>
          <p:nvPr/>
        </p:nvSpPr>
        <p:spPr>
          <a:xfrm>
            <a:off x="11878322" y="887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 name="Oval 8">
            <a:extLst>
              <a:ext uri="{FF2B5EF4-FFF2-40B4-BE49-F238E27FC236}">
                <a16:creationId xmlns:a16="http://schemas.microsoft.com/office/drawing/2014/main" id="{BA314DF7-F0A3-4B5E-ACFA-9F34F318E22D}"/>
              </a:ext>
            </a:extLst>
          </p:cNvPr>
          <p:cNvSpPr/>
          <p:nvPr/>
        </p:nvSpPr>
        <p:spPr>
          <a:xfrm>
            <a:off x="11828015" y="275110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a:extLst>
              <a:ext uri="{FF2B5EF4-FFF2-40B4-BE49-F238E27FC236}">
                <a16:creationId xmlns:a16="http://schemas.microsoft.com/office/drawing/2014/main" id="{80075547-B1F8-454B-9256-27A6B8252FA9}"/>
              </a:ext>
            </a:extLst>
          </p:cNvPr>
          <p:cNvSpPr/>
          <p:nvPr/>
        </p:nvSpPr>
        <p:spPr>
          <a:xfrm>
            <a:off x="11843863" y="6317340"/>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48709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ADE-0603-F64B-A76E-D4C453495DD1}"/>
              </a:ext>
            </a:extLst>
          </p:cNvPr>
          <p:cNvSpPr txBox="1">
            <a:spLocks/>
          </p:cNvSpPr>
          <p:nvPr/>
        </p:nvSpPr>
        <p:spPr>
          <a:xfrm>
            <a:off x="199675" y="2171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API calls</a:t>
            </a:r>
          </a:p>
        </p:txBody>
      </p:sp>
      <p:pic>
        <p:nvPicPr>
          <p:cNvPr id="3" name="Picture 2">
            <a:extLst>
              <a:ext uri="{FF2B5EF4-FFF2-40B4-BE49-F238E27FC236}">
                <a16:creationId xmlns:a16="http://schemas.microsoft.com/office/drawing/2014/main" id="{EF6CE56C-1C33-C24F-B5AD-CC9B1A202995}"/>
              </a:ext>
            </a:extLst>
          </p:cNvPr>
          <p:cNvPicPr>
            <a:picLocks noChangeAspect="1"/>
          </p:cNvPicPr>
          <p:nvPr/>
        </p:nvPicPr>
        <p:blipFill>
          <a:blip r:embed="rId2"/>
          <a:stretch>
            <a:fillRect/>
          </a:stretch>
        </p:blipFill>
        <p:spPr>
          <a:xfrm>
            <a:off x="199675" y="678095"/>
            <a:ext cx="3404831" cy="2533112"/>
          </a:xfrm>
          <a:prstGeom prst="rect">
            <a:avLst/>
          </a:prstGeom>
          <a:ln>
            <a:solidFill>
              <a:schemeClr val="tx1"/>
            </a:solidFill>
          </a:ln>
        </p:spPr>
      </p:pic>
      <p:pic>
        <p:nvPicPr>
          <p:cNvPr id="4" name="Picture 3">
            <a:extLst>
              <a:ext uri="{FF2B5EF4-FFF2-40B4-BE49-F238E27FC236}">
                <a16:creationId xmlns:a16="http://schemas.microsoft.com/office/drawing/2014/main" id="{ED7AB089-A124-2B4E-9B94-CD4A9664D68C}"/>
              </a:ext>
            </a:extLst>
          </p:cNvPr>
          <p:cNvPicPr>
            <a:picLocks noChangeAspect="1"/>
          </p:cNvPicPr>
          <p:nvPr/>
        </p:nvPicPr>
        <p:blipFill>
          <a:blip r:embed="rId3"/>
          <a:stretch>
            <a:fillRect/>
          </a:stretch>
        </p:blipFill>
        <p:spPr>
          <a:xfrm>
            <a:off x="199675" y="3258170"/>
            <a:ext cx="4891467" cy="3609667"/>
          </a:xfrm>
          <a:prstGeom prst="rect">
            <a:avLst/>
          </a:prstGeom>
          <a:ln>
            <a:solidFill>
              <a:schemeClr val="tx1"/>
            </a:solidFill>
          </a:ln>
        </p:spPr>
      </p:pic>
      <p:pic>
        <p:nvPicPr>
          <p:cNvPr id="6" name="Picture 5">
            <a:extLst>
              <a:ext uri="{FF2B5EF4-FFF2-40B4-BE49-F238E27FC236}">
                <a16:creationId xmlns:a16="http://schemas.microsoft.com/office/drawing/2014/main" id="{04357B13-FD6B-40E1-A02E-7D87D8BEF86F}"/>
              </a:ext>
            </a:extLst>
          </p:cNvPr>
          <p:cNvPicPr>
            <a:picLocks noChangeAspect="1"/>
          </p:cNvPicPr>
          <p:nvPr/>
        </p:nvPicPr>
        <p:blipFill>
          <a:blip r:embed="rId4"/>
          <a:stretch>
            <a:fillRect/>
          </a:stretch>
        </p:blipFill>
        <p:spPr>
          <a:xfrm>
            <a:off x="6293211" y="31569"/>
            <a:ext cx="5292089" cy="3437926"/>
          </a:xfrm>
          <a:prstGeom prst="rect">
            <a:avLst/>
          </a:prstGeom>
          <a:ln>
            <a:solidFill>
              <a:srgbClr val="0070C0"/>
            </a:solidFill>
          </a:ln>
        </p:spPr>
      </p:pic>
      <p:pic>
        <p:nvPicPr>
          <p:cNvPr id="10" name="Picture 9">
            <a:extLst>
              <a:ext uri="{FF2B5EF4-FFF2-40B4-BE49-F238E27FC236}">
                <a16:creationId xmlns:a16="http://schemas.microsoft.com/office/drawing/2014/main" id="{5B9008C3-5615-49A9-997D-1DAC9834B4AE}"/>
              </a:ext>
            </a:extLst>
          </p:cNvPr>
          <p:cNvPicPr>
            <a:picLocks noChangeAspect="1"/>
          </p:cNvPicPr>
          <p:nvPr/>
        </p:nvPicPr>
        <p:blipFill>
          <a:blip r:embed="rId5"/>
          <a:stretch>
            <a:fillRect/>
          </a:stretch>
        </p:blipFill>
        <p:spPr>
          <a:xfrm>
            <a:off x="6293211" y="6196625"/>
            <a:ext cx="5030152" cy="680865"/>
          </a:xfrm>
          <a:prstGeom prst="rect">
            <a:avLst/>
          </a:prstGeom>
          <a:ln>
            <a:solidFill>
              <a:schemeClr val="tx1"/>
            </a:solidFill>
          </a:ln>
        </p:spPr>
      </p:pic>
      <p:pic>
        <p:nvPicPr>
          <p:cNvPr id="12" name="Picture 11">
            <a:extLst>
              <a:ext uri="{FF2B5EF4-FFF2-40B4-BE49-F238E27FC236}">
                <a16:creationId xmlns:a16="http://schemas.microsoft.com/office/drawing/2014/main" id="{E911F7B0-A8B6-457A-849A-52F9F3CC4724}"/>
              </a:ext>
            </a:extLst>
          </p:cNvPr>
          <p:cNvPicPr>
            <a:picLocks noChangeAspect="1"/>
          </p:cNvPicPr>
          <p:nvPr/>
        </p:nvPicPr>
        <p:blipFill>
          <a:blip r:embed="rId6"/>
          <a:stretch>
            <a:fillRect/>
          </a:stretch>
        </p:blipFill>
        <p:spPr>
          <a:xfrm>
            <a:off x="6293211" y="3508207"/>
            <a:ext cx="4742152" cy="2606441"/>
          </a:xfrm>
          <a:prstGeom prst="rect">
            <a:avLst/>
          </a:prstGeom>
          <a:ln>
            <a:solidFill>
              <a:schemeClr val="tx1"/>
            </a:solidFill>
          </a:ln>
        </p:spPr>
      </p:pic>
      <p:cxnSp>
        <p:nvCxnSpPr>
          <p:cNvPr id="14" name="Connector: Elbow 13">
            <a:extLst>
              <a:ext uri="{FF2B5EF4-FFF2-40B4-BE49-F238E27FC236}">
                <a16:creationId xmlns:a16="http://schemas.microsoft.com/office/drawing/2014/main" id="{EF1C307B-27EC-4455-ABC6-EC746F495389}"/>
              </a:ext>
            </a:extLst>
          </p:cNvPr>
          <p:cNvCxnSpPr>
            <a:stCxn id="4" idx="3"/>
            <a:endCxn id="6" idx="1"/>
          </p:cNvCxnSpPr>
          <p:nvPr/>
        </p:nvCxnSpPr>
        <p:spPr>
          <a:xfrm flipV="1">
            <a:off x="5091142" y="1750532"/>
            <a:ext cx="1202069" cy="331247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1749E27-1DB4-4A20-A5CC-1BD066DE4509}"/>
              </a:ext>
            </a:extLst>
          </p:cNvPr>
          <p:cNvSpPr/>
          <p:nvPr/>
        </p:nvSpPr>
        <p:spPr>
          <a:xfrm>
            <a:off x="3460506" y="510614"/>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Oval 15">
            <a:extLst>
              <a:ext uri="{FF2B5EF4-FFF2-40B4-BE49-F238E27FC236}">
                <a16:creationId xmlns:a16="http://schemas.microsoft.com/office/drawing/2014/main" id="{A06C88D1-994E-465F-BB0B-FE23A665C37F}"/>
              </a:ext>
            </a:extLst>
          </p:cNvPr>
          <p:cNvSpPr/>
          <p:nvPr/>
        </p:nvSpPr>
        <p:spPr>
          <a:xfrm>
            <a:off x="4947142" y="3082951"/>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7" name="Oval 16">
            <a:extLst>
              <a:ext uri="{FF2B5EF4-FFF2-40B4-BE49-F238E27FC236}">
                <a16:creationId xmlns:a16="http://schemas.microsoft.com/office/drawing/2014/main" id="{3BC0A8E7-55DB-4C9C-A620-0953972BBDA2}"/>
              </a:ext>
            </a:extLst>
          </p:cNvPr>
          <p:cNvSpPr/>
          <p:nvPr/>
        </p:nvSpPr>
        <p:spPr>
          <a:xfrm>
            <a:off x="11179363" y="6053959"/>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a:extLst>
              <a:ext uri="{FF2B5EF4-FFF2-40B4-BE49-F238E27FC236}">
                <a16:creationId xmlns:a16="http://schemas.microsoft.com/office/drawing/2014/main" id="{37604619-0C1A-4B20-8D10-704A512EF847}"/>
              </a:ext>
            </a:extLst>
          </p:cNvPr>
          <p:cNvSpPr/>
          <p:nvPr/>
        </p:nvSpPr>
        <p:spPr>
          <a:xfrm>
            <a:off x="10747363" y="349938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33362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9ACC-1FD4-3D49-B722-13A990E3CC36}"/>
              </a:ext>
            </a:extLst>
          </p:cNvPr>
          <p:cNvSpPr txBox="1">
            <a:spLocks/>
          </p:cNvSpPr>
          <p:nvPr/>
        </p:nvSpPr>
        <p:spPr>
          <a:xfrm>
            <a:off x="285044" y="2409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t>Rides cleansing and weather merging</a:t>
            </a:r>
          </a:p>
        </p:txBody>
      </p:sp>
      <p:pic>
        <p:nvPicPr>
          <p:cNvPr id="3" name="Picture 2">
            <a:extLst>
              <a:ext uri="{FF2B5EF4-FFF2-40B4-BE49-F238E27FC236}">
                <a16:creationId xmlns:a16="http://schemas.microsoft.com/office/drawing/2014/main" id="{4EBA2424-F73C-1044-BD49-709CD085D052}"/>
              </a:ext>
            </a:extLst>
          </p:cNvPr>
          <p:cNvPicPr>
            <a:picLocks noChangeAspect="1"/>
          </p:cNvPicPr>
          <p:nvPr/>
        </p:nvPicPr>
        <p:blipFill>
          <a:blip r:embed="rId2"/>
          <a:stretch>
            <a:fillRect/>
          </a:stretch>
        </p:blipFill>
        <p:spPr>
          <a:xfrm>
            <a:off x="33864" y="724004"/>
            <a:ext cx="2284180" cy="1558842"/>
          </a:xfrm>
          <a:prstGeom prst="rect">
            <a:avLst/>
          </a:prstGeom>
          <a:ln>
            <a:solidFill>
              <a:schemeClr val="tx1"/>
            </a:solidFill>
          </a:ln>
        </p:spPr>
      </p:pic>
      <p:pic>
        <p:nvPicPr>
          <p:cNvPr id="4" name="Picture 3">
            <a:extLst>
              <a:ext uri="{FF2B5EF4-FFF2-40B4-BE49-F238E27FC236}">
                <a16:creationId xmlns:a16="http://schemas.microsoft.com/office/drawing/2014/main" id="{021844BF-F2C8-2145-B6A6-D4690059BDA7}"/>
              </a:ext>
            </a:extLst>
          </p:cNvPr>
          <p:cNvPicPr>
            <a:picLocks noChangeAspect="1"/>
          </p:cNvPicPr>
          <p:nvPr/>
        </p:nvPicPr>
        <p:blipFill>
          <a:blip r:embed="rId3"/>
          <a:stretch>
            <a:fillRect/>
          </a:stretch>
        </p:blipFill>
        <p:spPr>
          <a:xfrm>
            <a:off x="33864" y="2373989"/>
            <a:ext cx="5557148" cy="2201166"/>
          </a:xfrm>
          <a:prstGeom prst="rect">
            <a:avLst/>
          </a:prstGeom>
          <a:ln>
            <a:solidFill>
              <a:schemeClr val="tx1"/>
            </a:solidFill>
          </a:ln>
        </p:spPr>
      </p:pic>
      <p:pic>
        <p:nvPicPr>
          <p:cNvPr id="5" name="Picture 4">
            <a:extLst>
              <a:ext uri="{FF2B5EF4-FFF2-40B4-BE49-F238E27FC236}">
                <a16:creationId xmlns:a16="http://schemas.microsoft.com/office/drawing/2014/main" id="{D6B0A7D8-8834-204E-8957-D9E93368A7A7}"/>
              </a:ext>
            </a:extLst>
          </p:cNvPr>
          <p:cNvPicPr>
            <a:picLocks noChangeAspect="1"/>
          </p:cNvPicPr>
          <p:nvPr/>
        </p:nvPicPr>
        <p:blipFill>
          <a:blip r:embed="rId4"/>
          <a:stretch>
            <a:fillRect/>
          </a:stretch>
        </p:blipFill>
        <p:spPr>
          <a:xfrm>
            <a:off x="5699444" y="224178"/>
            <a:ext cx="6433373" cy="906399"/>
          </a:xfrm>
          <a:prstGeom prst="rect">
            <a:avLst/>
          </a:prstGeom>
          <a:ln>
            <a:solidFill>
              <a:schemeClr val="tx1"/>
            </a:solidFill>
          </a:ln>
        </p:spPr>
      </p:pic>
      <p:pic>
        <p:nvPicPr>
          <p:cNvPr id="6" name="Picture 5">
            <a:extLst>
              <a:ext uri="{FF2B5EF4-FFF2-40B4-BE49-F238E27FC236}">
                <a16:creationId xmlns:a16="http://schemas.microsoft.com/office/drawing/2014/main" id="{4714D3A5-BEE3-C248-B1C7-A8B4AE658BEF}"/>
              </a:ext>
            </a:extLst>
          </p:cNvPr>
          <p:cNvPicPr>
            <a:picLocks noChangeAspect="1"/>
          </p:cNvPicPr>
          <p:nvPr/>
        </p:nvPicPr>
        <p:blipFill>
          <a:blip r:embed="rId5"/>
          <a:stretch>
            <a:fillRect/>
          </a:stretch>
        </p:blipFill>
        <p:spPr>
          <a:xfrm>
            <a:off x="5721592" y="1508278"/>
            <a:ext cx="6411226" cy="1769499"/>
          </a:xfrm>
          <a:prstGeom prst="rect">
            <a:avLst/>
          </a:prstGeom>
          <a:ln>
            <a:solidFill>
              <a:schemeClr val="tx1"/>
            </a:solidFill>
          </a:ln>
        </p:spPr>
      </p:pic>
      <p:pic>
        <p:nvPicPr>
          <p:cNvPr id="9" name="Picture 8">
            <a:extLst>
              <a:ext uri="{FF2B5EF4-FFF2-40B4-BE49-F238E27FC236}">
                <a16:creationId xmlns:a16="http://schemas.microsoft.com/office/drawing/2014/main" id="{E6FDACBD-235D-4C03-B4FC-542AD37AC5FE}"/>
              </a:ext>
            </a:extLst>
          </p:cNvPr>
          <p:cNvPicPr>
            <a:picLocks noChangeAspect="1"/>
          </p:cNvPicPr>
          <p:nvPr/>
        </p:nvPicPr>
        <p:blipFill>
          <a:blip r:embed="rId6"/>
          <a:stretch>
            <a:fillRect/>
          </a:stretch>
        </p:blipFill>
        <p:spPr>
          <a:xfrm>
            <a:off x="2602979" y="861762"/>
            <a:ext cx="2911167" cy="1283325"/>
          </a:xfrm>
          <a:prstGeom prst="rect">
            <a:avLst/>
          </a:prstGeom>
          <a:ln>
            <a:solidFill>
              <a:srgbClr val="0070C0"/>
            </a:solidFill>
          </a:ln>
        </p:spPr>
      </p:pic>
      <p:cxnSp>
        <p:nvCxnSpPr>
          <p:cNvPr id="11" name="Connector: Elbow 10">
            <a:extLst>
              <a:ext uri="{FF2B5EF4-FFF2-40B4-BE49-F238E27FC236}">
                <a16:creationId xmlns:a16="http://schemas.microsoft.com/office/drawing/2014/main" id="{F83EC2FA-3DAB-4811-9C37-C0A02E740367}"/>
              </a:ext>
            </a:extLst>
          </p:cNvPr>
          <p:cNvCxnSpPr>
            <a:cxnSpLocks/>
            <a:stCxn id="4" idx="0"/>
            <a:endCxn id="9" idx="2"/>
          </p:cNvCxnSpPr>
          <p:nvPr/>
        </p:nvCxnSpPr>
        <p:spPr>
          <a:xfrm rot="5400000" flipH="1" flipV="1">
            <a:off x="3321049" y="1636476"/>
            <a:ext cx="228902" cy="12461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957E40C-03D5-474D-91ED-AB0DFEB3EAF6}"/>
              </a:ext>
            </a:extLst>
          </p:cNvPr>
          <p:cNvPicPr>
            <a:picLocks noChangeAspect="1"/>
          </p:cNvPicPr>
          <p:nvPr/>
        </p:nvPicPr>
        <p:blipFill>
          <a:blip r:embed="rId7"/>
          <a:stretch>
            <a:fillRect/>
          </a:stretch>
        </p:blipFill>
        <p:spPr>
          <a:xfrm>
            <a:off x="33863" y="4824546"/>
            <a:ext cx="5533602" cy="1965623"/>
          </a:xfrm>
          <a:prstGeom prst="rect">
            <a:avLst/>
          </a:prstGeom>
          <a:ln>
            <a:solidFill>
              <a:schemeClr val="tx1"/>
            </a:solidFill>
          </a:ln>
        </p:spPr>
      </p:pic>
      <p:pic>
        <p:nvPicPr>
          <p:cNvPr id="15" name="Picture 14">
            <a:extLst>
              <a:ext uri="{FF2B5EF4-FFF2-40B4-BE49-F238E27FC236}">
                <a16:creationId xmlns:a16="http://schemas.microsoft.com/office/drawing/2014/main" id="{B01A2560-B6D8-42F8-9078-203F430C5521}"/>
              </a:ext>
            </a:extLst>
          </p:cNvPr>
          <p:cNvPicPr>
            <a:picLocks noChangeAspect="1"/>
          </p:cNvPicPr>
          <p:nvPr/>
        </p:nvPicPr>
        <p:blipFill>
          <a:blip r:embed="rId8"/>
          <a:stretch>
            <a:fillRect/>
          </a:stretch>
        </p:blipFill>
        <p:spPr>
          <a:xfrm>
            <a:off x="5699444" y="3515557"/>
            <a:ext cx="6445925" cy="3274613"/>
          </a:xfrm>
          <a:prstGeom prst="rect">
            <a:avLst/>
          </a:prstGeom>
          <a:ln>
            <a:solidFill>
              <a:schemeClr val="tx1"/>
            </a:solidFill>
          </a:ln>
        </p:spPr>
      </p:pic>
      <p:sp>
        <p:nvSpPr>
          <p:cNvPr id="17" name="Oval 16">
            <a:extLst>
              <a:ext uri="{FF2B5EF4-FFF2-40B4-BE49-F238E27FC236}">
                <a16:creationId xmlns:a16="http://schemas.microsoft.com/office/drawing/2014/main" id="{53A7F8B3-527D-434F-983A-141C9F4A5362}"/>
              </a:ext>
            </a:extLst>
          </p:cNvPr>
          <p:cNvSpPr/>
          <p:nvPr/>
        </p:nvSpPr>
        <p:spPr>
          <a:xfrm>
            <a:off x="2107534" y="615728"/>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Oval 17">
            <a:extLst>
              <a:ext uri="{FF2B5EF4-FFF2-40B4-BE49-F238E27FC236}">
                <a16:creationId xmlns:a16="http://schemas.microsoft.com/office/drawing/2014/main" id="{DA8F89E0-97C5-47E7-89ED-F08B7C1056C4}"/>
              </a:ext>
            </a:extLst>
          </p:cNvPr>
          <p:cNvSpPr/>
          <p:nvPr/>
        </p:nvSpPr>
        <p:spPr>
          <a:xfrm>
            <a:off x="5390737" y="2255663"/>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9" name="Oval 18">
            <a:extLst>
              <a:ext uri="{FF2B5EF4-FFF2-40B4-BE49-F238E27FC236}">
                <a16:creationId xmlns:a16="http://schemas.microsoft.com/office/drawing/2014/main" id="{D181EB0C-F3F0-4E40-9B5C-07654AE63F43}"/>
              </a:ext>
            </a:extLst>
          </p:cNvPr>
          <p:cNvSpPr/>
          <p:nvPr/>
        </p:nvSpPr>
        <p:spPr>
          <a:xfrm>
            <a:off x="5414533" y="466005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Oval 19">
            <a:extLst>
              <a:ext uri="{FF2B5EF4-FFF2-40B4-BE49-F238E27FC236}">
                <a16:creationId xmlns:a16="http://schemas.microsoft.com/office/drawing/2014/main" id="{AEA1FA63-FB27-445B-B890-B6A08621BB38}"/>
              </a:ext>
            </a:extLst>
          </p:cNvPr>
          <p:cNvSpPr/>
          <p:nvPr/>
        </p:nvSpPr>
        <p:spPr>
          <a:xfrm>
            <a:off x="11884617" y="96947"/>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21" name="Oval 20">
            <a:extLst>
              <a:ext uri="{FF2B5EF4-FFF2-40B4-BE49-F238E27FC236}">
                <a16:creationId xmlns:a16="http://schemas.microsoft.com/office/drawing/2014/main" id="{C3705675-954C-4EFC-B02C-D0D1D70ACFEF}"/>
              </a:ext>
            </a:extLst>
          </p:cNvPr>
          <p:cNvSpPr/>
          <p:nvPr/>
        </p:nvSpPr>
        <p:spPr>
          <a:xfrm>
            <a:off x="11857369" y="1393322"/>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2" name="Oval 21">
            <a:extLst>
              <a:ext uri="{FF2B5EF4-FFF2-40B4-BE49-F238E27FC236}">
                <a16:creationId xmlns:a16="http://schemas.microsoft.com/office/drawing/2014/main" id="{417DEBDD-4435-4713-8CB9-4433D165548C}"/>
              </a:ext>
            </a:extLst>
          </p:cNvPr>
          <p:cNvSpPr/>
          <p:nvPr/>
        </p:nvSpPr>
        <p:spPr>
          <a:xfrm>
            <a:off x="11857369" y="3451996"/>
            <a:ext cx="288000" cy="28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421585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E5BE04-54BC-4B6A-A687-E079173530C0}"/>
              </a:ext>
            </a:extLst>
          </p:cNvPr>
          <p:cNvPicPr>
            <a:picLocks noChangeAspect="1"/>
          </p:cNvPicPr>
          <p:nvPr/>
        </p:nvPicPr>
        <p:blipFill>
          <a:blip r:embed="rId2"/>
          <a:stretch>
            <a:fillRect/>
          </a:stretch>
        </p:blipFill>
        <p:spPr>
          <a:xfrm>
            <a:off x="4681863" y="686832"/>
            <a:ext cx="2944120" cy="3134194"/>
          </a:xfrm>
          <a:prstGeom prst="rect">
            <a:avLst/>
          </a:prstGeom>
          <a:ln>
            <a:solidFill>
              <a:schemeClr val="tx1"/>
            </a:solidFill>
          </a:ln>
        </p:spPr>
      </p:pic>
      <p:sp>
        <p:nvSpPr>
          <p:cNvPr id="5" name="TextBox 4">
            <a:extLst>
              <a:ext uri="{FF2B5EF4-FFF2-40B4-BE49-F238E27FC236}">
                <a16:creationId xmlns:a16="http://schemas.microsoft.com/office/drawing/2014/main" id="{D426268D-64E8-4351-9743-D94C7552846B}"/>
              </a:ext>
            </a:extLst>
          </p:cNvPr>
          <p:cNvSpPr txBox="1"/>
          <p:nvPr/>
        </p:nvSpPr>
        <p:spPr>
          <a:xfrm>
            <a:off x="12641016" y="3423291"/>
            <a:ext cx="4699214" cy="3416320"/>
          </a:xfrm>
          <a:prstGeom prst="rect">
            <a:avLst/>
          </a:prstGeom>
          <a:noFill/>
        </p:spPr>
        <p:txBody>
          <a:bodyPr wrap="square">
            <a:spAutoFit/>
          </a:bodyPr>
          <a:lstStyle/>
          <a:p>
            <a:pPr algn="l"/>
            <a:r>
              <a:rPr lang="en-US" i="0" dirty="0">
                <a:solidFill>
                  <a:srgbClr val="1D1C1D"/>
                </a:solidFill>
                <a:effectLst/>
                <a:latin typeface="Slack-Lato"/>
              </a:rPr>
              <a:t>Key stats established from the analysis process:</a:t>
            </a:r>
          </a:p>
          <a:p>
            <a:pPr marL="285750" indent="-285750" algn="l">
              <a:buFont typeface="Arial" panose="020B0604020202020204" pitchFamily="34" charset="0"/>
              <a:buChar char="•"/>
            </a:pPr>
            <a:r>
              <a:rPr lang="en-US" dirty="0">
                <a:solidFill>
                  <a:srgbClr val="1D1C1D"/>
                </a:solidFill>
                <a:latin typeface="Slack-Lato"/>
              </a:rPr>
              <a:t>Max, min, median of</a:t>
            </a:r>
          </a:p>
          <a:p>
            <a:pPr marL="742950" lvl="1" indent="-285750">
              <a:buFont typeface="Wingdings" pitchFamily="2" charset="2"/>
              <a:buChar char="§"/>
            </a:pPr>
            <a:r>
              <a:rPr lang="en-US" i="0" dirty="0">
                <a:solidFill>
                  <a:srgbClr val="1D1C1D"/>
                </a:solidFill>
                <a:effectLst/>
                <a:latin typeface="Slack-Lato"/>
              </a:rPr>
              <a:t>Daily max temp</a:t>
            </a:r>
          </a:p>
          <a:p>
            <a:pPr marL="742950" lvl="1" indent="-285750">
              <a:buFont typeface="Wingdings" pitchFamily="2" charset="2"/>
              <a:buChar char="§"/>
            </a:pPr>
            <a:r>
              <a:rPr lang="en-US" dirty="0">
                <a:solidFill>
                  <a:srgbClr val="1D1C1D"/>
                </a:solidFill>
                <a:latin typeface="Slack-Lato"/>
              </a:rPr>
              <a:t>Daily Rainfall</a:t>
            </a:r>
          </a:p>
          <a:p>
            <a:pPr marL="742950" lvl="1" indent="-285750">
              <a:buFont typeface="Wingdings" pitchFamily="2" charset="2"/>
              <a:buChar char="§"/>
            </a:pPr>
            <a:r>
              <a:rPr lang="en-US" i="0" dirty="0">
                <a:solidFill>
                  <a:srgbClr val="1D1C1D"/>
                </a:solidFill>
                <a:effectLst/>
                <a:latin typeface="Slack-Lato"/>
              </a:rPr>
              <a:t>Daily humidity</a:t>
            </a:r>
          </a:p>
          <a:p>
            <a:pPr marL="742950" lvl="1" indent="-285750">
              <a:buFont typeface="Wingdings" pitchFamily="2" charset="2"/>
              <a:buChar char="§"/>
            </a:pPr>
            <a:r>
              <a:rPr lang="en-US" dirty="0">
                <a:solidFill>
                  <a:srgbClr val="1D1C1D"/>
                </a:solidFill>
                <a:latin typeface="Slack-Lato"/>
              </a:rPr>
              <a:t>Daily cloud cover</a:t>
            </a:r>
          </a:p>
          <a:p>
            <a:pPr marL="742950" lvl="1" indent="-285750">
              <a:buFont typeface="Wingdings" pitchFamily="2" charset="2"/>
              <a:buChar char="§"/>
            </a:pPr>
            <a:r>
              <a:rPr lang="en-US" i="0" dirty="0">
                <a:solidFill>
                  <a:srgbClr val="1D1C1D"/>
                </a:solidFill>
                <a:effectLst/>
                <a:latin typeface="Slack-Lato"/>
              </a:rPr>
              <a:t>Daily UV Index</a:t>
            </a:r>
          </a:p>
          <a:p>
            <a:pPr algn="l"/>
            <a:endParaRPr lang="en-US" dirty="0">
              <a:solidFill>
                <a:srgbClr val="1D1C1D"/>
              </a:solidFill>
              <a:latin typeface="Slack-Lato"/>
            </a:endParaRPr>
          </a:p>
          <a:p>
            <a:pPr marL="285750" indent="-285750" algn="l">
              <a:buFont typeface="Arial" panose="020B0604020202020204" pitchFamily="34" charset="0"/>
              <a:buChar char="•"/>
            </a:pPr>
            <a:r>
              <a:rPr lang="en-US" i="0" dirty="0">
                <a:solidFill>
                  <a:srgbClr val="1D1C1D"/>
                </a:solidFill>
                <a:effectLst/>
                <a:latin typeface="Slack-Lato"/>
              </a:rPr>
              <a:t>Number of non-Uber FHV rides in time period</a:t>
            </a:r>
          </a:p>
          <a:p>
            <a:pPr marL="285750" indent="-285750">
              <a:buFont typeface="Arial" panose="020B0604020202020204" pitchFamily="34" charset="0"/>
              <a:buChar char="•"/>
            </a:pPr>
            <a:r>
              <a:rPr lang="en-US" i="0" dirty="0">
                <a:solidFill>
                  <a:srgbClr val="1D1C1D"/>
                </a:solidFill>
                <a:effectLst/>
                <a:latin typeface="Slack-Lato"/>
              </a:rPr>
              <a:t>Number of Uber rides in time period</a:t>
            </a:r>
          </a:p>
          <a:p>
            <a:pPr algn="l"/>
            <a:endParaRPr lang="en-US" b="0" i="0" dirty="0">
              <a:solidFill>
                <a:srgbClr val="1D1C1D"/>
              </a:solidFill>
              <a:effectLst/>
              <a:latin typeface="Slack-Lato"/>
            </a:endParaRPr>
          </a:p>
        </p:txBody>
      </p:sp>
      <p:sp>
        <p:nvSpPr>
          <p:cNvPr id="2" name="TextBox 1">
            <a:extLst>
              <a:ext uri="{FF2B5EF4-FFF2-40B4-BE49-F238E27FC236}">
                <a16:creationId xmlns:a16="http://schemas.microsoft.com/office/drawing/2014/main" id="{4405D44B-AA11-F04E-B9A4-8C38A308D254}"/>
              </a:ext>
            </a:extLst>
          </p:cNvPr>
          <p:cNvSpPr txBox="1"/>
          <p:nvPr/>
        </p:nvSpPr>
        <p:spPr>
          <a:xfrm>
            <a:off x="463797" y="243719"/>
            <a:ext cx="2320224" cy="461665"/>
          </a:xfrm>
          <a:prstGeom prst="rect">
            <a:avLst/>
          </a:prstGeom>
          <a:noFill/>
        </p:spPr>
        <p:txBody>
          <a:bodyPr wrap="square" rtlCol="0">
            <a:spAutoFit/>
          </a:bodyPr>
          <a:lstStyle/>
          <a:p>
            <a:r>
              <a:rPr lang="en-US" sz="2400" b="1" u="sng" dirty="0"/>
              <a:t>Analysis Process</a:t>
            </a:r>
          </a:p>
        </p:txBody>
      </p:sp>
      <p:pic>
        <p:nvPicPr>
          <p:cNvPr id="4" name="Picture 3">
            <a:extLst>
              <a:ext uri="{FF2B5EF4-FFF2-40B4-BE49-F238E27FC236}">
                <a16:creationId xmlns:a16="http://schemas.microsoft.com/office/drawing/2014/main" id="{76427CBA-B3B1-4CA4-B7A5-DCA803C597F2}"/>
              </a:ext>
            </a:extLst>
          </p:cNvPr>
          <p:cNvPicPr>
            <a:picLocks noChangeAspect="1"/>
          </p:cNvPicPr>
          <p:nvPr/>
        </p:nvPicPr>
        <p:blipFill>
          <a:blip r:embed="rId3"/>
          <a:stretch>
            <a:fillRect/>
          </a:stretch>
        </p:blipFill>
        <p:spPr>
          <a:xfrm>
            <a:off x="550253" y="705384"/>
            <a:ext cx="4030460" cy="3097090"/>
          </a:xfrm>
          <a:prstGeom prst="rect">
            <a:avLst/>
          </a:prstGeom>
          <a:ln>
            <a:solidFill>
              <a:schemeClr val="tx1"/>
            </a:solidFill>
          </a:ln>
        </p:spPr>
      </p:pic>
      <p:sp>
        <p:nvSpPr>
          <p:cNvPr id="6" name="TextBox 5">
            <a:extLst>
              <a:ext uri="{FF2B5EF4-FFF2-40B4-BE49-F238E27FC236}">
                <a16:creationId xmlns:a16="http://schemas.microsoft.com/office/drawing/2014/main" id="{96FC9D1D-B3FA-435F-9BE5-CCE9B1FFBFBF}"/>
              </a:ext>
            </a:extLst>
          </p:cNvPr>
          <p:cNvSpPr txBox="1"/>
          <p:nvPr/>
        </p:nvSpPr>
        <p:spPr>
          <a:xfrm>
            <a:off x="7631906" y="175846"/>
            <a:ext cx="4463561" cy="2585323"/>
          </a:xfrm>
          <a:prstGeom prst="rect">
            <a:avLst/>
          </a:prstGeom>
          <a:noFill/>
        </p:spPr>
        <p:txBody>
          <a:bodyPr wrap="square">
            <a:spAutoFit/>
          </a:bodyPr>
          <a:lstStyle>
            <a:defPPr>
              <a:defRPr lang="en-US"/>
            </a:defPPr>
            <a:lvl1pPr>
              <a:defRPr i="0">
                <a:solidFill>
                  <a:srgbClr val="1D1C1D"/>
                </a:solidFill>
                <a:effectLst/>
                <a:latin typeface="Slack-Lato"/>
              </a:defRPr>
            </a:lvl1pPr>
            <a:lvl2pPr marL="742950" lvl="1" indent="-285750">
              <a:buFont typeface="Wingdings" pitchFamily="2" charset="2"/>
              <a:buChar char="§"/>
              <a:defRPr i="0">
                <a:solidFill>
                  <a:srgbClr val="1D1C1D"/>
                </a:solidFill>
                <a:effectLst/>
                <a:latin typeface="Slack-Lato"/>
              </a:defRPr>
            </a:lvl2pPr>
          </a:lstStyle>
          <a:p>
            <a:pPr marL="285750" indent="-285750">
              <a:buFont typeface="Arial" panose="020B0604020202020204" pitchFamily="34" charset="0"/>
              <a:buChar char="•"/>
            </a:pPr>
            <a:r>
              <a:rPr lang="en-AU" dirty="0"/>
              <a:t>Created separate </a:t>
            </a:r>
            <a:r>
              <a:rPr lang="en-AU" dirty="0" err="1"/>
              <a:t>Jupyter</a:t>
            </a:r>
            <a:r>
              <a:rPr lang="en-AU" dirty="0"/>
              <a:t> Notebook for all plotting, basic statistical analysis (mean, max, min), generate correlation coefficients and undertake regression analysis</a:t>
            </a:r>
          </a:p>
          <a:p>
            <a:pPr marL="285750" indent="-285750">
              <a:buFont typeface="Arial" panose="020B0604020202020204" pitchFamily="34" charset="0"/>
              <a:buChar char="•"/>
            </a:pPr>
            <a:r>
              <a:rPr lang="en-AU" dirty="0"/>
              <a:t>Plots included scatter, pie, bar, combination bar and line</a:t>
            </a:r>
          </a:p>
          <a:p>
            <a:pPr marL="285750" indent="-285750">
              <a:buFont typeface="Arial" panose="020B0604020202020204" pitchFamily="34" charset="0"/>
              <a:buChar char="•"/>
            </a:pPr>
            <a:r>
              <a:rPr lang="en-AU" dirty="0"/>
              <a:t>Used </a:t>
            </a:r>
            <a:r>
              <a:rPr lang="en-AU" dirty="0" err="1"/>
              <a:t>Matlibplot</a:t>
            </a:r>
            <a:r>
              <a:rPr lang="en-AU" dirty="0"/>
              <a:t> and Seaborn </a:t>
            </a:r>
            <a:r>
              <a:rPr lang="en-US" dirty="0"/>
              <a:t>visualization libraries</a:t>
            </a:r>
            <a:r>
              <a:rPr lang="en-AU" dirty="0"/>
              <a:t> </a:t>
            </a:r>
          </a:p>
        </p:txBody>
      </p:sp>
      <p:grpSp>
        <p:nvGrpSpPr>
          <p:cNvPr id="12" name="Group 11">
            <a:extLst>
              <a:ext uri="{FF2B5EF4-FFF2-40B4-BE49-F238E27FC236}">
                <a16:creationId xmlns:a16="http://schemas.microsoft.com/office/drawing/2014/main" id="{072B5F71-E860-4A42-8840-732160F35979}"/>
              </a:ext>
            </a:extLst>
          </p:cNvPr>
          <p:cNvGrpSpPr/>
          <p:nvPr/>
        </p:nvGrpSpPr>
        <p:grpSpPr>
          <a:xfrm>
            <a:off x="571410" y="3916773"/>
            <a:ext cx="4699214" cy="3030948"/>
            <a:chOff x="5524499" y="2697043"/>
            <a:chExt cx="3894877" cy="2407620"/>
          </a:xfrm>
        </p:grpSpPr>
        <p:pic>
          <p:nvPicPr>
            <p:cNvPr id="10" name="Picture 9">
              <a:extLst>
                <a:ext uri="{FF2B5EF4-FFF2-40B4-BE49-F238E27FC236}">
                  <a16:creationId xmlns:a16="http://schemas.microsoft.com/office/drawing/2014/main" id="{0B91553B-0B80-4508-9D7E-52F3294B70F3}"/>
                </a:ext>
              </a:extLst>
            </p:cNvPr>
            <p:cNvPicPr>
              <a:picLocks noChangeAspect="1"/>
            </p:cNvPicPr>
            <p:nvPr/>
          </p:nvPicPr>
          <p:blipFill rotWithShape="1">
            <a:blip r:embed="rId4"/>
            <a:srcRect t="50000"/>
            <a:stretch/>
          </p:blipFill>
          <p:spPr>
            <a:xfrm>
              <a:off x="5524499" y="3780692"/>
              <a:ext cx="3894877" cy="1323971"/>
            </a:xfrm>
            <a:prstGeom prst="rect">
              <a:avLst/>
            </a:prstGeom>
            <a:ln>
              <a:solidFill>
                <a:schemeClr val="tx1"/>
              </a:solidFill>
            </a:ln>
          </p:spPr>
        </p:pic>
        <p:pic>
          <p:nvPicPr>
            <p:cNvPr id="11" name="Picture 10">
              <a:extLst>
                <a:ext uri="{FF2B5EF4-FFF2-40B4-BE49-F238E27FC236}">
                  <a16:creationId xmlns:a16="http://schemas.microsoft.com/office/drawing/2014/main" id="{B83B2EA0-F567-4008-BAE2-9448672E9F53}"/>
                </a:ext>
              </a:extLst>
            </p:cNvPr>
            <p:cNvPicPr>
              <a:picLocks noChangeAspect="1"/>
            </p:cNvPicPr>
            <p:nvPr/>
          </p:nvPicPr>
          <p:blipFill rotWithShape="1">
            <a:blip r:embed="rId4"/>
            <a:srcRect b="59076"/>
            <a:stretch/>
          </p:blipFill>
          <p:spPr>
            <a:xfrm>
              <a:off x="5524499" y="2697043"/>
              <a:ext cx="3894877" cy="1083649"/>
            </a:xfrm>
            <a:prstGeom prst="rect">
              <a:avLst/>
            </a:prstGeom>
            <a:ln>
              <a:solidFill>
                <a:schemeClr val="tx1"/>
              </a:solidFill>
            </a:ln>
          </p:spPr>
        </p:pic>
      </p:grpSp>
      <p:pic>
        <p:nvPicPr>
          <p:cNvPr id="14" name="Picture 13">
            <a:extLst>
              <a:ext uri="{FF2B5EF4-FFF2-40B4-BE49-F238E27FC236}">
                <a16:creationId xmlns:a16="http://schemas.microsoft.com/office/drawing/2014/main" id="{63E9BAD5-C22B-458F-BCE8-64A5AA4BEBB9}"/>
              </a:ext>
            </a:extLst>
          </p:cNvPr>
          <p:cNvPicPr>
            <a:picLocks noChangeAspect="1"/>
          </p:cNvPicPr>
          <p:nvPr/>
        </p:nvPicPr>
        <p:blipFill>
          <a:blip r:embed="rId5"/>
          <a:stretch>
            <a:fillRect/>
          </a:stretch>
        </p:blipFill>
        <p:spPr>
          <a:xfrm>
            <a:off x="5372496" y="3916773"/>
            <a:ext cx="5115604" cy="3030948"/>
          </a:xfrm>
          <a:prstGeom prst="rect">
            <a:avLst/>
          </a:prstGeom>
          <a:ln>
            <a:solidFill>
              <a:schemeClr val="tx1"/>
            </a:solidFill>
          </a:ln>
        </p:spPr>
      </p:pic>
      <p:pic>
        <p:nvPicPr>
          <p:cNvPr id="16" name="Picture 15">
            <a:extLst>
              <a:ext uri="{FF2B5EF4-FFF2-40B4-BE49-F238E27FC236}">
                <a16:creationId xmlns:a16="http://schemas.microsoft.com/office/drawing/2014/main" id="{76E69E71-5C73-4A3B-A846-9234990B6C90}"/>
              </a:ext>
            </a:extLst>
          </p:cNvPr>
          <p:cNvPicPr>
            <a:picLocks noChangeAspect="1"/>
          </p:cNvPicPr>
          <p:nvPr/>
        </p:nvPicPr>
        <p:blipFill>
          <a:blip r:embed="rId6"/>
          <a:stretch>
            <a:fillRect/>
          </a:stretch>
        </p:blipFill>
        <p:spPr>
          <a:xfrm>
            <a:off x="8346651" y="4589816"/>
            <a:ext cx="3652284" cy="2092338"/>
          </a:xfrm>
          <a:prstGeom prst="rect">
            <a:avLst/>
          </a:prstGeom>
          <a:ln>
            <a:solidFill>
              <a:schemeClr val="tx1"/>
            </a:solidFill>
          </a:ln>
        </p:spPr>
      </p:pic>
      <p:sp>
        <p:nvSpPr>
          <p:cNvPr id="13" name="TextBox 12">
            <a:extLst>
              <a:ext uri="{FF2B5EF4-FFF2-40B4-BE49-F238E27FC236}">
                <a16:creationId xmlns:a16="http://schemas.microsoft.com/office/drawing/2014/main" id="{6ADDD77D-96BE-B947-AC97-CA19DAEBF500}"/>
              </a:ext>
            </a:extLst>
          </p:cNvPr>
          <p:cNvSpPr txBox="1"/>
          <p:nvPr/>
        </p:nvSpPr>
        <p:spPr>
          <a:xfrm>
            <a:off x="8488851" y="2941227"/>
            <a:ext cx="2749670" cy="769441"/>
          </a:xfrm>
          <a:prstGeom prst="rect">
            <a:avLst/>
          </a:prstGeom>
          <a:solidFill>
            <a:schemeClr val="bg1"/>
          </a:solidFill>
          <a:ln>
            <a:solidFill>
              <a:srgbClr val="FF0000"/>
            </a:solidFill>
          </a:ln>
        </p:spPr>
        <p:txBody>
          <a:bodyPr wrap="square">
            <a:spAutoFit/>
          </a:bodyPr>
          <a:lstStyle/>
          <a:p>
            <a:r>
              <a:rPr lang="en-US" sz="1100" dirty="0"/>
              <a:t>The mean daily max temperature is 26.0</a:t>
            </a:r>
          </a:p>
          <a:p>
            <a:r>
              <a:rPr lang="en-US" sz="1100" dirty="0"/>
              <a:t>The median daily max temperature is 26.0</a:t>
            </a:r>
          </a:p>
          <a:p>
            <a:r>
              <a:rPr lang="en-US" sz="1100" dirty="0"/>
              <a:t>The highest daily max temperature is 31.0</a:t>
            </a:r>
          </a:p>
          <a:p>
            <a:r>
              <a:rPr lang="en-US" sz="1100" dirty="0"/>
              <a:t>The lowest daily max temperature is 15.0</a:t>
            </a:r>
            <a:endParaRPr lang="en-AU" sz="1100" dirty="0"/>
          </a:p>
        </p:txBody>
      </p:sp>
    </p:spTree>
    <p:extLst>
      <p:ext uri="{BB962C8B-B14F-4D97-AF65-F5344CB8AC3E}">
        <p14:creationId xmlns:p14="http://schemas.microsoft.com/office/powerpoint/2010/main" val="42441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20F124-782B-499E-AC34-5323DB5AB751}"/>
              </a:ext>
            </a:extLst>
          </p:cNvPr>
          <p:cNvPicPr>
            <a:picLocks noChangeAspect="1"/>
          </p:cNvPicPr>
          <p:nvPr/>
        </p:nvPicPr>
        <p:blipFill>
          <a:blip r:embed="rId3"/>
          <a:stretch>
            <a:fillRect/>
          </a:stretch>
        </p:blipFill>
        <p:spPr>
          <a:xfrm>
            <a:off x="4088660" y="2129771"/>
            <a:ext cx="4130190" cy="3022424"/>
          </a:xfrm>
          <a:prstGeom prst="rect">
            <a:avLst/>
          </a:prstGeom>
          <a:ln>
            <a:solidFill>
              <a:schemeClr val="tx1"/>
            </a:solidFill>
          </a:ln>
        </p:spPr>
      </p:pic>
      <p:pic>
        <p:nvPicPr>
          <p:cNvPr id="8" name="Picture 7">
            <a:extLst>
              <a:ext uri="{FF2B5EF4-FFF2-40B4-BE49-F238E27FC236}">
                <a16:creationId xmlns:a16="http://schemas.microsoft.com/office/drawing/2014/main" id="{C9F86803-C5D8-4F01-9A04-A79C31103A1A}"/>
              </a:ext>
            </a:extLst>
          </p:cNvPr>
          <p:cNvPicPr>
            <a:picLocks noChangeAspect="1"/>
          </p:cNvPicPr>
          <p:nvPr/>
        </p:nvPicPr>
        <p:blipFill rotWithShape="1">
          <a:blip r:embed="rId4">
            <a:extLst>
              <a:ext uri="{28A0092B-C50C-407E-A947-70E740481C1C}">
                <a14:useLocalDpi xmlns:a14="http://schemas.microsoft.com/office/drawing/2010/main" val="0"/>
              </a:ext>
            </a:extLst>
          </a:blip>
          <a:srcRect l="8747" t="6290" r="5872"/>
          <a:stretch/>
        </p:blipFill>
        <p:spPr>
          <a:xfrm>
            <a:off x="6828403" y="447216"/>
            <a:ext cx="5198971" cy="1902045"/>
          </a:xfrm>
          <a:prstGeom prst="rect">
            <a:avLst/>
          </a:prstGeom>
          <a:ln>
            <a:solidFill>
              <a:schemeClr val="tx1"/>
            </a:solidFill>
          </a:ln>
        </p:spPr>
      </p:pic>
      <p:pic>
        <p:nvPicPr>
          <p:cNvPr id="4" name="Picture 3">
            <a:extLst>
              <a:ext uri="{FF2B5EF4-FFF2-40B4-BE49-F238E27FC236}">
                <a16:creationId xmlns:a16="http://schemas.microsoft.com/office/drawing/2014/main" id="{AE4262FB-7FED-407D-8653-3234EA490097}"/>
              </a:ext>
            </a:extLst>
          </p:cNvPr>
          <p:cNvPicPr>
            <a:picLocks noChangeAspect="1"/>
          </p:cNvPicPr>
          <p:nvPr/>
        </p:nvPicPr>
        <p:blipFill rotWithShape="1">
          <a:blip r:embed="rId5">
            <a:extLst>
              <a:ext uri="{28A0092B-C50C-407E-A947-70E740481C1C}">
                <a14:useLocalDpi xmlns:a14="http://schemas.microsoft.com/office/drawing/2010/main" val="0"/>
              </a:ext>
            </a:extLst>
          </a:blip>
          <a:srcRect l="8747" t="6497" r="6078"/>
          <a:stretch/>
        </p:blipFill>
        <p:spPr>
          <a:xfrm>
            <a:off x="189321" y="434773"/>
            <a:ext cx="5133177" cy="1878375"/>
          </a:xfrm>
          <a:prstGeom prst="rect">
            <a:avLst/>
          </a:prstGeom>
          <a:ln>
            <a:solidFill>
              <a:schemeClr val="tx1"/>
            </a:solidFill>
          </a:ln>
        </p:spPr>
      </p:pic>
      <p:sp>
        <p:nvSpPr>
          <p:cNvPr id="14" name="TextBox 13">
            <a:extLst>
              <a:ext uri="{FF2B5EF4-FFF2-40B4-BE49-F238E27FC236}">
                <a16:creationId xmlns:a16="http://schemas.microsoft.com/office/drawing/2014/main" id="{92661AE6-8F88-4F3A-8C09-555A2C0C93C5}"/>
              </a:ext>
            </a:extLst>
          </p:cNvPr>
          <p:cNvSpPr txBox="1"/>
          <p:nvPr/>
        </p:nvSpPr>
        <p:spPr>
          <a:xfrm>
            <a:off x="143893" y="2304344"/>
            <a:ext cx="3779133" cy="984885"/>
          </a:xfrm>
          <a:prstGeom prst="rect">
            <a:avLst/>
          </a:prstGeom>
          <a:noFill/>
        </p:spPr>
        <p:txBody>
          <a:bodyPr wrap="square" rtlCol="0">
            <a:spAutoFit/>
          </a:bodyPr>
          <a:lstStyle/>
          <a:p>
            <a:r>
              <a:rPr lang="en-AU" sz="1400" b="1" u="sng" dirty="0"/>
              <a:t>Plot of max temperature vs rainfall:</a:t>
            </a:r>
          </a:p>
          <a:p>
            <a:pPr marL="285750" indent="-285750">
              <a:buFont typeface="Arial" panose="020B0604020202020204" pitchFamily="34" charset="0"/>
              <a:buChar char="•"/>
            </a:pPr>
            <a:r>
              <a:rPr lang="en-US" sz="1100" dirty="0"/>
              <a:t>The mean daily  rain is 4.425</a:t>
            </a:r>
          </a:p>
          <a:p>
            <a:pPr marL="285750" indent="-285750">
              <a:buFont typeface="Arial" panose="020B0604020202020204" pitchFamily="34" charset="0"/>
              <a:buChar char="•"/>
            </a:pPr>
            <a:r>
              <a:rPr lang="en-US" sz="1100" dirty="0"/>
              <a:t>The median daily rain is 0.5</a:t>
            </a:r>
          </a:p>
          <a:p>
            <a:pPr marL="285750" indent="-285750">
              <a:buFont typeface="Arial" panose="020B0604020202020204" pitchFamily="34" charset="0"/>
              <a:buChar char="•"/>
            </a:pPr>
            <a:r>
              <a:rPr lang="en-US" sz="1100" dirty="0"/>
              <a:t>The highest daily rain is 49.7</a:t>
            </a:r>
          </a:p>
          <a:p>
            <a:pPr marL="285750" indent="-285750">
              <a:buFont typeface="Arial" panose="020B0604020202020204" pitchFamily="34" charset="0"/>
              <a:buChar char="•"/>
            </a:pPr>
            <a:r>
              <a:rPr lang="en-US" sz="1100" dirty="0"/>
              <a:t>The lowest daily rain is 0.0</a:t>
            </a:r>
          </a:p>
        </p:txBody>
      </p:sp>
      <p:sp>
        <p:nvSpPr>
          <p:cNvPr id="25" name="TextBox 24">
            <a:extLst>
              <a:ext uri="{FF2B5EF4-FFF2-40B4-BE49-F238E27FC236}">
                <a16:creationId xmlns:a16="http://schemas.microsoft.com/office/drawing/2014/main" id="{6EDC540E-CE91-4BFB-A9CC-194F59BE1038}"/>
              </a:ext>
            </a:extLst>
          </p:cNvPr>
          <p:cNvSpPr txBox="1"/>
          <p:nvPr/>
        </p:nvSpPr>
        <p:spPr>
          <a:xfrm>
            <a:off x="2390757" y="7175"/>
            <a:ext cx="7564582"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weather in New York between 1 July and 30 September 2014</a:t>
            </a:r>
          </a:p>
        </p:txBody>
      </p:sp>
      <p:sp>
        <p:nvSpPr>
          <p:cNvPr id="26" name="TextBox 25">
            <a:extLst>
              <a:ext uri="{FF2B5EF4-FFF2-40B4-BE49-F238E27FC236}">
                <a16:creationId xmlns:a16="http://schemas.microsoft.com/office/drawing/2014/main" id="{02192A69-AFA2-41D0-830F-E357917A074D}"/>
              </a:ext>
            </a:extLst>
          </p:cNvPr>
          <p:cNvSpPr txBox="1"/>
          <p:nvPr/>
        </p:nvSpPr>
        <p:spPr>
          <a:xfrm>
            <a:off x="8622931" y="2318847"/>
            <a:ext cx="3569069" cy="984885"/>
          </a:xfrm>
          <a:prstGeom prst="rect">
            <a:avLst/>
          </a:prstGeom>
          <a:noFill/>
        </p:spPr>
        <p:txBody>
          <a:bodyPr wrap="square">
            <a:spAutoFit/>
          </a:bodyPr>
          <a:lstStyle>
            <a:defPPr>
              <a:defRPr lang="en-US"/>
            </a:defPPr>
            <a:lvl1pPr>
              <a:defRPr sz="1100"/>
            </a:lvl1pPr>
          </a:lstStyle>
          <a:p>
            <a:r>
              <a:rPr lang="en-AU" sz="1400" b="1" u="sng" dirty="0"/>
              <a:t>Plot of max temperature vs humidity (%):</a:t>
            </a:r>
          </a:p>
          <a:p>
            <a:pPr marL="171450" indent="-171450">
              <a:buFont typeface="Arial" panose="020B0604020202020204" pitchFamily="34" charset="0"/>
              <a:buChar char="•"/>
            </a:pPr>
            <a:r>
              <a:rPr lang="en-US" dirty="0"/>
              <a:t>The mean daily  humidity is 76.6</a:t>
            </a:r>
          </a:p>
          <a:p>
            <a:pPr marL="171450" indent="-171450">
              <a:buFont typeface="Arial" panose="020B0604020202020204" pitchFamily="34" charset="0"/>
              <a:buChar char="•"/>
            </a:pPr>
            <a:r>
              <a:rPr lang="en-US" dirty="0"/>
              <a:t>The median daily humidity is 76.0</a:t>
            </a:r>
          </a:p>
          <a:p>
            <a:pPr marL="171450" indent="-171450">
              <a:buFont typeface="Arial" panose="020B0604020202020204" pitchFamily="34" charset="0"/>
              <a:buChar char="•"/>
            </a:pPr>
            <a:r>
              <a:rPr lang="en-US" dirty="0"/>
              <a:t>The highest daily humidity is 92.0</a:t>
            </a:r>
          </a:p>
          <a:p>
            <a:pPr marL="171450" indent="-171450">
              <a:buFont typeface="Arial" panose="020B0604020202020204" pitchFamily="34" charset="0"/>
              <a:buChar char="•"/>
            </a:pPr>
            <a:r>
              <a:rPr lang="en-US" dirty="0"/>
              <a:t>The lowest daily humidity is 62.0</a:t>
            </a:r>
          </a:p>
        </p:txBody>
      </p:sp>
      <p:sp>
        <p:nvSpPr>
          <p:cNvPr id="7" name="TextBox 6">
            <a:extLst>
              <a:ext uri="{FF2B5EF4-FFF2-40B4-BE49-F238E27FC236}">
                <a16:creationId xmlns:a16="http://schemas.microsoft.com/office/drawing/2014/main" id="{2C087611-6FC5-4F83-8026-856CC004121D}"/>
              </a:ext>
            </a:extLst>
          </p:cNvPr>
          <p:cNvSpPr txBox="1"/>
          <p:nvPr/>
        </p:nvSpPr>
        <p:spPr>
          <a:xfrm>
            <a:off x="-2698013" y="1505234"/>
            <a:ext cx="2799721" cy="1615827"/>
          </a:xfrm>
          <a:prstGeom prst="rect">
            <a:avLst/>
          </a:prstGeom>
          <a:noFill/>
        </p:spPr>
        <p:txBody>
          <a:bodyPr wrap="square" rtlCol="0">
            <a:spAutoFit/>
          </a:bodyPr>
          <a:lstStyle/>
          <a:p>
            <a:r>
              <a:rPr lang="en-AU" sz="1100" dirty="0"/>
              <a:t>Key findings below indicating that the rainfall doesn't have an impact affecting the max temp of the day:</a:t>
            </a:r>
          </a:p>
          <a:p>
            <a:pPr marL="171450" indent="-171450">
              <a:buFont typeface="Arial" panose="020B0604020202020204" pitchFamily="34" charset="0"/>
              <a:buChar char="•"/>
            </a:pPr>
            <a:r>
              <a:rPr lang="en-AU" sz="1100" dirty="0"/>
              <a:t>2014/07/15 50mm &amp; 27C</a:t>
            </a:r>
          </a:p>
          <a:p>
            <a:pPr marL="171450" indent="-171450">
              <a:buFont typeface="Arial" panose="020B0604020202020204" pitchFamily="34" charset="0"/>
              <a:buChar char="•"/>
            </a:pPr>
            <a:r>
              <a:rPr lang="en-AU" sz="1100" dirty="0"/>
              <a:t>2014/07/03 24mm &amp; 30C</a:t>
            </a:r>
          </a:p>
          <a:p>
            <a:pPr marL="171450" indent="-171450">
              <a:buFont typeface="Arial" panose="020B0604020202020204" pitchFamily="34" charset="0"/>
              <a:buChar char="•"/>
            </a:pPr>
            <a:r>
              <a:rPr lang="en-AU" sz="1100" dirty="0"/>
              <a:t>2014/08/31 29mm &amp; 28C</a:t>
            </a:r>
          </a:p>
          <a:p>
            <a:pPr marL="171450" indent="-171450">
              <a:buFont typeface="Arial" panose="020B0604020202020204" pitchFamily="34" charset="0"/>
              <a:buChar char="•"/>
            </a:pPr>
            <a:r>
              <a:rPr lang="en-AU" sz="1100" dirty="0"/>
              <a:t>2014/08/15 26mm &amp; 22C</a:t>
            </a:r>
          </a:p>
          <a:p>
            <a:pPr marL="171450" indent="-171450">
              <a:buFont typeface="Arial" panose="020B0604020202020204" pitchFamily="34" charset="0"/>
              <a:buChar char="•"/>
            </a:pPr>
            <a:r>
              <a:rPr lang="en-AU" sz="1100" dirty="0"/>
              <a:t>2014/09/06 19mm &amp; 20C</a:t>
            </a:r>
          </a:p>
          <a:p>
            <a:pPr marL="285750" indent="-285750">
              <a:buFont typeface="Arial" panose="020B0604020202020204" pitchFamily="34" charset="0"/>
              <a:buChar char="•"/>
            </a:pPr>
            <a:endParaRPr lang="en-AU" sz="1100" dirty="0"/>
          </a:p>
        </p:txBody>
      </p:sp>
      <p:sp>
        <p:nvSpPr>
          <p:cNvPr id="9" name="TextBox 8">
            <a:extLst>
              <a:ext uri="{FF2B5EF4-FFF2-40B4-BE49-F238E27FC236}">
                <a16:creationId xmlns:a16="http://schemas.microsoft.com/office/drawing/2014/main" id="{478FE041-5968-4D67-88B5-05CE61EEEACA}"/>
              </a:ext>
            </a:extLst>
          </p:cNvPr>
          <p:cNvSpPr txBox="1"/>
          <p:nvPr/>
        </p:nvSpPr>
        <p:spPr>
          <a:xfrm>
            <a:off x="12438394" y="687631"/>
            <a:ext cx="3730962" cy="2123658"/>
          </a:xfrm>
          <a:prstGeom prst="rect">
            <a:avLst/>
          </a:prstGeom>
          <a:noFill/>
        </p:spPr>
        <p:txBody>
          <a:bodyPr wrap="square">
            <a:spAutoFit/>
          </a:bodyPr>
          <a:lstStyle>
            <a:defPPr>
              <a:defRPr lang="en-US"/>
            </a:defPPr>
            <a:lvl1pPr>
              <a:defRPr sz="1100"/>
            </a:lvl1pPr>
          </a:lstStyle>
          <a:p>
            <a:r>
              <a:rPr lang="en-AU" dirty="0"/>
              <a:t>Key findings indicates that the the humidity percentage varied between 62% - 92% during this period, and max temp between 15 to 31C (avg. 25.97C). We have learned that based on below dates and stats that the percentage of the humidity doesn't influence on the temperature:</a:t>
            </a:r>
            <a:br>
              <a:rPr lang="en-AU" dirty="0"/>
            </a:br>
            <a:endParaRPr lang="en-AU" dirty="0"/>
          </a:p>
          <a:p>
            <a:r>
              <a:rPr lang="en-AU" dirty="0"/>
              <a:t>Highest humidity days:</a:t>
            </a:r>
          </a:p>
          <a:p>
            <a:pPr marL="171450" indent="-171450">
              <a:buFont typeface="Arial" panose="020B0604020202020204" pitchFamily="34" charset="0"/>
              <a:buChar char="•"/>
            </a:pPr>
            <a:r>
              <a:rPr lang="en-AU" dirty="0"/>
              <a:t>2014/07/14 humidity 92% &amp; 27C</a:t>
            </a:r>
          </a:p>
          <a:p>
            <a:pPr marL="171450" indent="-171450">
              <a:buFont typeface="Arial" panose="020B0604020202020204" pitchFamily="34" charset="0"/>
              <a:buChar char="•"/>
            </a:pPr>
            <a:r>
              <a:rPr lang="en-AU" dirty="0"/>
              <a:t>2014/08/03 humidity 90% &amp; 23C</a:t>
            </a:r>
          </a:p>
          <a:p>
            <a:pPr marL="171450" indent="-171450">
              <a:buFont typeface="Arial" panose="020B0604020202020204" pitchFamily="34" charset="0"/>
              <a:buChar char="•"/>
            </a:pPr>
            <a:r>
              <a:rPr lang="en-AU" dirty="0"/>
              <a:t>2014/07/03 humidity 89% &amp; 30C</a:t>
            </a:r>
          </a:p>
          <a:p>
            <a:pPr marL="171450" indent="-171450">
              <a:buFont typeface="Arial" panose="020B0604020202020204" pitchFamily="34" charset="0"/>
              <a:buChar char="•"/>
            </a:pPr>
            <a:r>
              <a:rPr lang="en-AU" dirty="0"/>
              <a:t>2014/07/04 humidity 89% &amp; 21C</a:t>
            </a:r>
          </a:p>
          <a:p>
            <a:pPr marL="171450" indent="-171450">
              <a:buFont typeface="Arial" panose="020B0604020202020204" pitchFamily="34" charset="0"/>
              <a:buChar char="•"/>
            </a:pPr>
            <a:r>
              <a:rPr lang="en-AU" dirty="0"/>
              <a:t>2014/08/03 humidity 89% &amp; 15C</a:t>
            </a:r>
            <a:endParaRPr lang="en-US" dirty="0"/>
          </a:p>
        </p:txBody>
      </p:sp>
      <p:pic>
        <p:nvPicPr>
          <p:cNvPr id="10" name="Picture 9">
            <a:extLst>
              <a:ext uri="{FF2B5EF4-FFF2-40B4-BE49-F238E27FC236}">
                <a16:creationId xmlns:a16="http://schemas.microsoft.com/office/drawing/2014/main" id="{E11A07FB-95E6-451C-9B7E-847396614BD7}"/>
              </a:ext>
            </a:extLst>
          </p:cNvPr>
          <p:cNvPicPr>
            <a:picLocks noChangeAspect="1"/>
          </p:cNvPicPr>
          <p:nvPr/>
        </p:nvPicPr>
        <p:blipFill rotWithShape="1">
          <a:blip r:embed="rId6">
            <a:extLst>
              <a:ext uri="{28A0092B-C50C-407E-A947-70E740481C1C}">
                <a14:useLocalDpi xmlns:a14="http://schemas.microsoft.com/office/drawing/2010/main" val="0"/>
              </a:ext>
            </a:extLst>
          </a:blip>
          <a:srcRect l="9014" t="6120" r="6491"/>
          <a:stretch/>
        </p:blipFill>
        <p:spPr>
          <a:xfrm>
            <a:off x="183260" y="4945329"/>
            <a:ext cx="5145021" cy="1905496"/>
          </a:xfrm>
          <a:prstGeom prst="rect">
            <a:avLst/>
          </a:prstGeom>
          <a:ln>
            <a:solidFill>
              <a:schemeClr val="tx1"/>
            </a:solidFill>
          </a:ln>
        </p:spPr>
      </p:pic>
      <p:pic>
        <p:nvPicPr>
          <p:cNvPr id="11" name="Picture 10">
            <a:extLst>
              <a:ext uri="{FF2B5EF4-FFF2-40B4-BE49-F238E27FC236}">
                <a16:creationId xmlns:a16="http://schemas.microsoft.com/office/drawing/2014/main" id="{0B96D07B-4399-44E7-B226-47BC93DC7DB1}"/>
              </a:ext>
            </a:extLst>
          </p:cNvPr>
          <p:cNvPicPr>
            <a:picLocks noChangeAspect="1"/>
          </p:cNvPicPr>
          <p:nvPr/>
        </p:nvPicPr>
        <p:blipFill rotWithShape="1">
          <a:blip r:embed="rId7">
            <a:extLst>
              <a:ext uri="{28A0092B-C50C-407E-A947-70E740481C1C}">
                <a14:useLocalDpi xmlns:a14="http://schemas.microsoft.com/office/drawing/2010/main" val="0"/>
              </a:ext>
            </a:extLst>
          </a:blip>
          <a:srcRect l="9151" t="6120" r="5774"/>
          <a:stretch/>
        </p:blipFill>
        <p:spPr>
          <a:xfrm>
            <a:off x="6933034" y="4952504"/>
            <a:ext cx="5180338" cy="1905496"/>
          </a:xfrm>
          <a:prstGeom prst="rect">
            <a:avLst/>
          </a:prstGeom>
          <a:ln>
            <a:solidFill>
              <a:schemeClr val="tx1"/>
            </a:solidFill>
          </a:ln>
        </p:spPr>
      </p:pic>
      <p:sp>
        <p:nvSpPr>
          <p:cNvPr id="12" name="TextBox 11">
            <a:extLst>
              <a:ext uri="{FF2B5EF4-FFF2-40B4-BE49-F238E27FC236}">
                <a16:creationId xmlns:a16="http://schemas.microsoft.com/office/drawing/2014/main" id="{E18F1751-B66F-4FA3-B205-A323E066D260}"/>
              </a:ext>
            </a:extLst>
          </p:cNvPr>
          <p:cNvSpPr txBox="1"/>
          <p:nvPr/>
        </p:nvSpPr>
        <p:spPr>
          <a:xfrm>
            <a:off x="114904" y="3960444"/>
            <a:ext cx="3733234" cy="984885"/>
          </a:xfrm>
          <a:prstGeom prst="rect">
            <a:avLst/>
          </a:prstGeom>
          <a:noFill/>
        </p:spPr>
        <p:txBody>
          <a:bodyPr wrap="square" rtlCol="0">
            <a:spAutoFit/>
          </a:bodyPr>
          <a:lstStyle/>
          <a:p>
            <a:r>
              <a:rPr lang="en-AU" sz="1400" b="1" u="sng" dirty="0"/>
              <a:t>Plot of max temperature vs</a:t>
            </a:r>
            <a:r>
              <a:rPr lang="zh-TW" altLang="en-US" sz="1400" b="1" u="sng" dirty="0"/>
              <a:t> </a:t>
            </a:r>
            <a:r>
              <a:rPr lang="en-AU" altLang="zh-TW" sz="1400" b="1" u="sng" dirty="0"/>
              <a:t>UV</a:t>
            </a:r>
            <a:r>
              <a:rPr lang="en-US" altLang="zh-TW" sz="1400" b="1" u="sng" dirty="0"/>
              <a:t> </a:t>
            </a:r>
            <a:r>
              <a:rPr lang="en-AU" altLang="zh-TW" sz="1400" b="1" u="sng" dirty="0"/>
              <a:t>index:</a:t>
            </a:r>
          </a:p>
          <a:p>
            <a:pPr marL="285750" indent="-285750">
              <a:buFont typeface="Arial" panose="020B0604020202020204" pitchFamily="34" charset="0"/>
              <a:buChar char="•"/>
            </a:pPr>
            <a:r>
              <a:rPr lang="en-US" sz="1100" dirty="0"/>
              <a:t>The mean daily  </a:t>
            </a:r>
            <a:r>
              <a:rPr lang="en-US" sz="1100" dirty="0" err="1"/>
              <a:t>uvIndex</a:t>
            </a:r>
            <a:r>
              <a:rPr lang="en-US" sz="1100" dirty="0"/>
              <a:t> is 5.56</a:t>
            </a:r>
          </a:p>
          <a:p>
            <a:pPr marL="285750" indent="-285750">
              <a:buFont typeface="Arial" panose="020B0604020202020204" pitchFamily="34" charset="0"/>
              <a:buChar char="•"/>
            </a:pPr>
            <a:r>
              <a:rPr lang="en-US" sz="1100" dirty="0"/>
              <a:t>The median daily </a:t>
            </a:r>
            <a:r>
              <a:rPr lang="en-US" sz="1100" dirty="0" err="1"/>
              <a:t>uvIndex</a:t>
            </a:r>
            <a:r>
              <a:rPr lang="en-US" sz="1100" dirty="0"/>
              <a:t> is 6.0</a:t>
            </a:r>
          </a:p>
          <a:p>
            <a:pPr marL="285750" indent="-285750">
              <a:buFont typeface="Arial" panose="020B0604020202020204" pitchFamily="34" charset="0"/>
              <a:buChar char="•"/>
            </a:pPr>
            <a:r>
              <a:rPr lang="en-US" sz="1100" dirty="0"/>
              <a:t>The highest daily </a:t>
            </a:r>
            <a:r>
              <a:rPr lang="en-US" sz="1100" dirty="0" err="1"/>
              <a:t>uvIndex</a:t>
            </a:r>
            <a:r>
              <a:rPr lang="en-US" sz="1100" dirty="0"/>
              <a:t> is 7.0</a:t>
            </a:r>
          </a:p>
          <a:p>
            <a:pPr marL="285750" indent="-285750">
              <a:buFont typeface="Arial" panose="020B0604020202020204" pitchFamily="34" charset="0"/>
              <a:buChar char="•"/>
            </a:pPr>
            <a:r>
              <a:rPr lang="en-US" sz="1100" dirty="0"/>
              <a:t>The lowest daily </a:t>
            </a:r>
            <a:r>
              <a:rPr lang="en-US" sz="1100" dirty="0" err="1"/>
              <a:t>uvIndex</a:t>
            </a:r>
            <a:r>
              <a:rPr lang="en-US" sz="1100" dirty="0"/>
              <a:t> is 3.0</a:t>
            </a:r>
            <a:endParaRPr lang="en-AU" sz="1100" dirty="0"/>
          </a:p>
        </p:txBody>
      </p:sp>
      <p:sp>
        <p:nvSpPr>
          <p:cNvPr id="13" name="TextBox 12">
            <a:extLst>
              <a:ext uri="{FF2B5EF4-FFF2-40B4-BE49-F238E27FC236}">
                <a16:creationId xmlns:a16="http://schemas.microsoft.com/office/drawing/2014/main" id="{FBFC993D-6C79-4F61-A019-C5A738F36FDF}"/>
              </a:ext>
            </a:extLst>
          </p:cNvPr>
          <p:cNvSpPr txBox="1"/>
          <p:nvPr/>
        </p:nvSpPr>
        <p:spPr>
          <a:xfrm>
            <a:off x="8826321" y="3998033"/>
            <a:ext cx="3365679" cy="1154162"/>
          </a:xfrm>
          <a:prstGeom prst="rect">
            <a:avLst/>
          </a:prstGeom>
          <a:noFill/>
        </p:spPr>
        <p:txBody>
          <a:bodyPr wrap="square">
            <a:spAutoFit/>
          </a:bodyPr>
          <a:lstStyle/>
          <a:p>
            <a:r>
              <a:rPr lang="en-AU" sz="1400" b="1" u="sng" dirty="0"/>
              <a:t>Plot of max temperature vs</a:t>
            </a:r>
            <a:r>
              <a:rPr lang="zh-TW" altLang="en-US" sz="1400" b="1" u="sng" dirty="0"/>
              <a:t> </a:t>
            </a:r>
            <a:r>
              <a:rPr lang="en-AU" altLang="zh-TW" sz="1400" b="1" u="sng" dirty="0"/>
              <a:t>cloud over (%):</a:t>
            </a:r>
          </a:p>
          <a:p>
            <a:pPr marL="171450" indent="-171450">
              <a:buFont typeface="Arial" panose="020B0604020202020204" pitchFamily="34" charset="0"/>
              <a:buChar char="•"/>
            </a:pPr>
            <a:r>
              <a:rPr lang="en-US" sz="1100" dirty="0"/>
              <a:t>The mean daily  cloud cover is 26.0</a:t>
            </a:r>
          </a:p>
          <a:p>
            <a:pPr marL="171450" indent="-171450">
              <a:buFont typeface="Arial" panose="020B0604020202020204" pitchFamily="34" charset="0"/>
              <a:buChar char="•"/>
            </a:pPr>
            <a:r>
              <a:rPr lang="en-US" sz="1100" dirty="0"/>
              <a:t>The median daily cloud cover is 22.5</a:t>
            </a:r>
          </a:p>
          <a:p>
            <a:pPr marL="171450" indent="-171450">
              <a:buFont typeface="Arial" panose="020B0604020202020204" pitchFamily="34" charset="0"/>
              <a:buChar char="•"/>
            </a:pPr>
            <a:r>
              <a:rPr lang="en-US" sz="1100" dirty="0"/>
              <a:t>The highest daily cloud cover is 85.0</a:t>
            </a:r>
          </a:p>
          <a:p>
            <a:pPr marL="171450" indent="-171450">
              <a:buFont typeface="Arial" panose="020B0604020202020204" pitchFamily="34" charset="0"/>
              <a:buChar char="•"/>
            </a:pPr>
            <a:r>
              <a:rPr lang="en-US" sz="1100" dirty="0"/>
              <a:t>The lowest daily cloud cover is 0.0</a:t>
            </a:r>
          </a:p>
          <a:p>
            <a:endParaRPr lang="en-AU" sz="1100" dirty="0"/>
          </a:p>
        </p:txBody>
      </p:sp>
      <p:sp>
        <p:nvSpPr>
          <p:cNvPr id="15" name="TextBox 14">
            <a:extLst>
              <a:ext uri="{FF2B5EF4-FFF2-40B4-BE49-F238E27FC236}">
                <a16:creationId xmlns:a16="http://schemas.microsoft.com/office/drawing/2014/main" id="{44CF46C3-1994-477D-9743-2B3D3BA2A02B}"/>
              </a:ext>
            </a:extLst>
          </p:cNvPr>
          <p:cNvSpPr txBox="1"/>
          <p:nvPr/>
        </p:nvSpPr>
        <p:spPr>
          <a:xfrm>
            <a:off x="12353893" y="5214530"/>
            <a:ext cx="3815463" cy="2292935"/>
          </a:xfrm>
          <a:prstGeom prst="rect">
            <a:avLst/>
          </a:prstGeom>
          <a:noFill/>
        </p:spPr>
        <p:txBody>
          <a:bodyPr wrap="square">
            <a:spAutoFit/>
          </a:bodyPr>
          <a:lstStyle/>
          <a:p>
            <a:r>
              <a:rPr lang="en-AU" altLang="zh-TW" sz="1100" dirty="0"/>
              <a:t>Finding shows </a:t>
            </a:r>
            <a:r>
              <a:rPr lang="en-AU" sz="1100" dirty="0"/>
              <a:t>the cloud cover percentage varied between 0% - 85% during this period, and max temp between 15 to 31C (avg. 25.97C). We have learned that based on below dates and stats that the percentage of the cloud cover reflects on the temperature:</a:t>
            </a:r>
          </a:p>
          <a:p>
            <a:endParaRPr lang="en-AU" sz="1100" dirty="0"/>
          </a:p>
          <a:p>
            <a:r>
              <a:rPr lang="en-AU" sz="1100" dirty="0"/>
              <a:t>Highest cloud cover days:</a:t>
            </a:r>
          </a:p>
          <a:p>
            <a:pPr marL="171450" indent="-171450">
              <a:buFont typeface="Arial" panose="020B0604020202020204" pitchFamily="34" charset="0"/>
              <a:buChar char="•"/>
            </a:pPr>
            <a:r>
              <a:rPr lang="en-AU" sz="1100" dirty="0"/>
              <a:t>2014/09/25 cloud cover 85% &amp; 15C</a:t>
            </a:r>
          </a:p>
          <a:p>
            <a:pPr marL="171450" indent="-171450">
              <a:buFont typeface="Arial" panose="020B0604020202020204" pitchFamily="34" charset="0"/>
              <a:buChar char="•"/>
            </a:pPr>
            <a:r>
              <a:rPr lang="en-AU" sz="1100" dirty="0"/>
              <a:t>2014/08/22 cloud cover 67% &amp; 23C</a:t>
            </a:r>
            <a:br>
              <a:rPr lang="en-AU" sz="1100" dirty="0"/>
            </a:br>
            <a:endParaRPr lang="en-AU" sz="1100" dirty="0"/>
          </a:p>
          <a:p>
            <a:r>
              <a:rPr lang="en-AU" sz="1100" dirty="0"/>
              <a:t>Lowest cloud cover days:</a:t>
            </a:r>
          </a:p>
          <a:p>
            <a:pPr marL="171450" indent="-171450">
              <a:buFont typeface="Arial" panose="020B0604020202020204" pitchFamily="34" charset="0"/>
              <a:buChar char="•"/>
            </a:pPr>
            <a:r>
              <a:rPr lang="en-AU" sz="1100" dirty="0"/>
              <a:t>2014/09/27 cloud cover 0% &amp; 30C</a:t>
            </a:r>
          </a:p>
          <a:p>
            <a:pPr marL="171450" indent="-171450">
              <a:buFont typeface="Arial" panose="020B0604020202020204" pitchFamily="34" charset="0"/>
              <a:buChar char="•"/>
            </a:pPr>
            <a:r>
              <a:rPr lang="en-AU" sz="1100" dirty="0"/>
              <a:t>2014/08/18 cloud cover 1% &amp; 28C</a:t>
            </a:r>
          </a:p>
        </p:txBody>
      </p:sp>
      <p:sp>
        <p:nvSpPr>
          <p:cNvPr id="16" name="TextBox 15">
            <a:extLst>
              <a:ext uri="{FF2B5EF4-FFF2-40B4-BE49-F238E27FC236}">
                <a16:creationId xmlns:a16="http://schemas.microsoft.com/office/drawing/2014/main" id="{35167631-89A1-44A1-98B0-88A6CDF8C216}"/>
              </a:ext>
            </a:extLst>
          </p:cNvPr>
          <p:cNvSpPr txBox="1"/>
          <p:nvPr/>
        </p:nvSpPr>
        <p:spPr>
          <a:xfrm>
            <a:off x="-3790495" y="4298895"/>
            <a:ext cx="3733234" cy="1831271"/>
          </a:xfrm>
          <a:prstGeom prst="rect">
            <a:avLst/>
          </a:prstGeom>
          <a:noFill/>
        </p:spPr>
        <p:txBody>
          <a:bodyPr wrap="square" rtlCol="0">
            <a:spAutoFit/>
          </a:bodyPr>
          <a:lstStyle/>
          <a:p>
            <a:r>
              <a:rPr lang="en-AU" altLang="zh-TW" sz="1100" dirty="0"/>
              <a:t>Finding shows that the</a:t>
            </a:r>
            <a:r>
              <a:rPr lang="zh-TW" altLang="en-US" sz="1100" dirty="0"/>
              <a:t> </a:t>
            </a:r>
            <a:r>
              <a:rPr lang="en-AU" sz="1100" dirty="0"/>
              <a:t>UV index has been consistent between 3 - 7 during this period, and max temp between 15 to 31C (avg. 25.97C). We have learned that based on below dates and stats on days with lower UV index had the lowest max temp during this period:</a:t>
            </a:r>
          </a:p>
          <a:p>
            <a:pPr marL="171450" indent="-171450">
              <a:buFont typeface="Arial" panose="020B0604020202020204" pitchFamily="34" charset="0"/>
              <a:buChar char="•"/>
            </a:pPr>
            <a:r>
              <a:rPr lang="en-AU" sz="1100" dirty="0"/>
              <a:t>2014/09/25 UV index 3 &amp; 15C</a:t>
            </a:r>
          </a:p>
          <a:p>
            <a:pPr marL="171450" indent="-171450">
              <a:buFont typeface="Arial" panose="020B0604020202020204" pitchFamily="34" charset="0"/>
              <a:buChar char="•"/>
            </a:pPr>
            <a:r>
              <a:rPr lang="en-AU" sz="1100" dirty="0"/>
              <a:t>2014/07/04 UV index 4 &amp; 21C</a:t>
            </a:r>
          </a:p>
          <a:p>
            <a:pPr marL="171450" indent="-171450">
              <a:buFont typeface="Arial" panose="020B0604020202020204" pitchFamily="34" charset="0"/>
              <a:buChar char="•"/>
            </a:pPr>
            <a:r>
              <a:rPr lang="en-AU" sz="1100" dirty="0"/>
              <a:t>2014/08/15 UV index 4 &amp; 22C</a:t>
            </a:r>
          </a:p>
          <a:p>
            <a:pPr marL="171450" indent="-171450">
              <a:buFont typeface="Arial" panose="020B0604020202020204" pitchFamily="34" charset="0"/>
              <a:buChar char="•"/>
            </a:pPr>
            <a:r>
              <a:rPr lang="en-AU" sz="1100" dirty="0"/>
              <a:t>2014/09/16 UV index 4 &amp; 22C</a:t>
            </a:r>
          </a:p>
          <a:p>
            <a:endParaRPr lang="en-AU" sz="1400" dirty="0"/>
          </a:p>
        </p:txBody>
      </p:sp>
      <p:sp>
        <p:nvSpPr>
          <p:cNvPr id="18" name="TextBox 17">
            <a:extLst>
              <a:ext uri="{FF2B5EF4-FFF2-40B4-BE49-F238E27FC236}">
                <a16:creationId xmlns:a16="http://schemas.microsoft.com/office/drawing/2014/main" id="{B53ED8BF-EA6C-4580-93F9-034247476443}"/>
              </a:ext>
            </a:extLst>
          </p:cNvPr>
          <p:cNvSpPr txBox="1"/>
          <p:nvPr/>
        </p:nvSpPr>
        <p:spPr>
          <a:xfrm>
            <a:off x="2584557" y="2745757"/>
            <a:ext cx="1504103" cy="923330"/>
          </a:xfrm>
          <a:prstGeom prst="rect">
            <a:avLst/>
          </a:prstGeom>
          <a:noFill/>
        </p:spPr>
        <p:txBody>
          <a:bodyPr wrap="square">
            <a:spAutoFit/>
          </a:bodyPr>
          <a:lstStyle/>
          <a:p>
            <a:pPr algn="r"/>
            <a:r>
              <a:rPr lang="en-US" dirty="0"/>
              <a:t>Combined 51.2% of days had no rain</a:t>
            </a:r>
            <a:endParaRPr lang="en-AU" dirty="0"/>
          </a:p>
        </p:txBody>
      </p:sp>
      <p:sp>
        <p:nvSpPr>
          <p:cNvPr id="19" name="TextBox 18">
            <a:extLst>
              <a:ext uri="{FF2B5EF4-FFF2-40B4-BE49-F238E27FC236}">
                <a16:creationId xmlns:a16="http://schemas.microsoft.com/office/drawing/2014/main" id="{65978B92-8E57-4981-BC81-36CC1A2D6966}"/>
              </a:ext>
            </a:extLst>
          </p:cNvPr>
          <p:cNvSpPr txBox="1"/>
          <p:nvPr/>
        </p:nvSpPr>
        <p:spPr>
          <a:xfrm>
            <a:off x="5493505" y="5905252"/>
            <a:ext cx="1274304" cy="954107"/>
          </a:xfrm>
          <a:prstGeom prst="rect">
            <a:avLst/>
          </a:prstGeom>
          <a:noFill/>
        </p:spPr>
        <p:txBody>
          <a:bodyPr wrap="square">
            <a:spAutoFit/>
          </a:bodyPr>
          <a:lstStyle/>
          <a:p>
            <a:pPr algn="ctr"/>
            <a:r>
              <a:rPr lang="en-US" sz="1400" b="1" i="1" dirty="0">
                <a:solidFill>
                  <a:srgbClr val="0070C0"/>
                </a:solidFill>
              </a:rPr>
              <a:t>Larger versions of figures in Appendix</a:t>
            </a:r>
            <a:endParaRPr lang="en-AU" sz="1400" b="1" i="1" dirty="0">
              <a:solidFill>
                <a:srgbClr val="0070C0"/>
              </a:solidFill>
            </a:endParaRPr>
          </a:p>
        </p:txBody>
      </p:sp>
    </p:spTree>
    <p:extLst>
      <p:ext uri="{BB962C8B-B14F-4D97-AF65-F5344CB8AC3E}">
        <p14:creationId xmlns:p14="http://schemas.microsoft.com/office/powerpoint/2010/main" val="338511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3141AD4-CE9C-4899-B975-DE2227475BE0}"/>
              </a:ext>
            </a:extLst>
          </p:cNvPr>
          <p:cNvSpPr/>
          <p:nvPr/>
        </p:nvSpPr>
        <p:spPr>
          <a:xfrm rot="16200000">
            <a:off x="7932697" y="4521738"/>
            <a:ext cx="283670" cy="402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F6FCB697-F8A5-4E05-8BE3-1C35960B39E0}"/>
              </a:ext>
            </a:extLst>
          </p:cNvPr>
          <p:cNvSpPr txBox="1"/>
          <p:nvPr/>
        </p:nvSpPr>
        <p:spPr>
          <a:xfrm>
            <a:off x="7058574" y="4864909"/>
            <a:ext cx="1829081" cy="523220"/>
          </a:xfrm>
          <a:prstGeom prst="rect">
            <a:avLst/>
          </a:prstGeom>
          <a:noFill/>
        </p:spPr>
        <p:txBody>
          <a:bodyPr wrap="square" rtlCol="0">
            <a:spAutoFit/>
          </a:bodyPr>
          <a:lstStyle/>
          <a:p>
            <a:pPr algn="ctr"/>
            <a:r>
              <a:rPr lang="en-AU" sz="1400" i="1" dirty="0"/>
              <a:t>What happens in early September 2014?</a:t>
            </a:r>
          </a:p>
        </p:txBody>
      </p:sp>
      <p:sp>
        <p:nvSpPr>
          <p:cNvPr id="7" name="TextBox 6">
            <a:extLst>
              <a:ext uri="{FF2B5EF4-FFF2-40B4-BE49-F238E27FC236}">
                <a16:creationId xmlns:a16="http://schemas.microsoft.com/office/drawing/2014/main" id="{90A57CB4-092E-46AB-A646-7273FD5D3772}"/>
              </a:ext>
            </a:extLst>
          </p:cNvPr>
          <p:cNvSpPr txBox="1"/>
          <p:nvPr/>
        </p:nvSpPr>
        <p:spPr>
          <a:xfrm>
            <a:off x="353390" y="5819015"/>
            <a:ext cx="11485219" cy="369332"/>
          </a:xfrm>
          <a:prstGeom prst="rect">
            <a:avLst/>
          </a:prstGeom>
          <a:noFill/>
        </p:spPr>
        <p:txBody>
          <a:bodyPr wrap="square" rtlCol="0">
            <a:spAutoFit/>
          </a:bodyPr>
          <a:lstStyle/>
          <a:p>
            <a:r>
              <a:rPr lang="en-AU" dirty="0"/>
              <a:t>See weekday (5 day) – weekend (2 day) cyclicity in both the Uber rides and the total Uber and non-Uber FHV data </a:t>
            </a:r>
          </a:p>
        </p:txBody>
      </p:sp>
      <p:sp>
        <p:nvSpPr>
          <p:cNvPr id="8" name="TextBox 7">
            <a:extLst>
              <a:ext uri="{FF2B5EF4-FFF2-40B4-BE49-F238E27FC236}">
                <a16:creationId xmlns:a16="http://schemas.microsoft.com/office/drawing/2014/main" id="{9B819E8B-5D8B-4461-A696-38A338523883}"/>
              </a:ext>
            </a:extLst>
          </p:cNvPr>
          <p:cNvSpPr txBox="1"/>
          <p:nvPr/>
        </p:nvSpPr>
        <p:spPr>
          <a:xfrm>
            <a:off x="234892" y="-18437"/>
            <a:ext cx="11424284" cy="369332"/>
          </a:xfrm>
          <a:prstGeom prst="rect">
            <a:avLst/>
          </a:prstGeom>
          <a:noFill/>
        </p:spPr>
        <p:txBody>
          <a:bodyPr wrap="square">
            <a:spAutoFit/>
          </a:bodyPr>
          <a:lstStyle>
            <a:defPPr>
              <a:defRPr lang="en-US"/>
            </a:defPPr>
            <a:lvl1pPr algn="ctr">
              <a:defRPr sz="3600" i="1">
                <a:solidFill>
                  <a:srgbClr val="0070C0"/>
                </a:solidFill>
                <a:effectLst>
                  <a:glow rad="127000">
                    <a:schemeClr val="bg1"/>
                  </a:glow>
                </a:effectLst>
                <a:latin typeface="Calibri" panose="020F0502020204030204" pitchFamily="34" charset="0"/>
                <a:cs typeface="Calibri" panose="020F0502020204030204" pitchFamily="34" charset="0"/>
              </a:defRPr>
            </a:lvl1pPr>
          </a:lstStyle>
          <a:p>
            <a:r>
              <a:rPr lang="en-AU" sz="1800" dirty="0"/>
              <a:t>Details of the Uber and total rides (Uber and non-Uber FHV) in New York between 1 July and 30 September 2014</a:t>
            </a:r>
          </a:p>
        </p:txBody>
      </p:sp>
      <p:pic>
        <p:nvPicPr>
          <p:cNvPr id="10" name="Picture 9">
            <a:extLst>
              <a:ext uri="{FF2B5EF4-FFF2-40B4-BE49-F238E27FC236}">
                <a16:creationId xmlns:a16="http://schemas.microsoft.com/office/drawing/2014/main" id="{F21292AA-B8CD-4025-BD0A-5ECE630B127D}"/>
              </a:ext>
            </a:extLst>
          </p:cNvPr>
          <p:cNvPicPr>
            <a:picLocks noChangeAspect="1"/>
          </p:cNvPicPr>
          <p:nvPr/>
        </p:nvPicPr>
        <p:blipFill rotWithShape="1">
          <a:blip r:embed="rId2">
            <a:extLst>
              <a:ext uri="{28A0092B-C50C-407E-A947-70E740481C1C}">
                <a14:useLocalDpi xmlns:a14="http://schemas.microsoft.com/office/drawing/2010/main" val="0"/>
              </a:ext>
            </a:extLst>
          </a:blip>
          <a:srcRect l="7427" t="7648" r="5201" b="-711"/>
          <a:stretch/>
        </p:blipFill>
        <p:spPr>
          <a:xfrm>
            <a:off x="92363" y="350895"/>
            <a:ext cx="11915087" cy="4230342"/>
          </a:xfrm>
          <a:prstGeom prst="rect">
            <a:avLst/>
          </a:prstGeom>
          <a:solidFill>
            <a:schemeClr val="bg1"/>
          </a:solidFill>
          <a:ln>
            <a:solidFill>
              <a:schemeClr val="tx1"/>
            </a:solidFill>
          </a:ln>
        </p:spPr>
      </p:pic>
      <p:sp>
        <p:nvSpPr>
          <p:cNvPr id="12" name="TextBox 11">
            <a:extLst>
              <a:ext uri="{FF2B5EF4-FFF2-40B4-BE49-F238E27FC236}">
                <a16:creationId xmlns:a16="http://schemas.microsoft.com/office/drawing/2014/main" id="{CBD9C479-3044-4D94-BC2E-286958FF1523}"/>
              </a:ext>
            </a:extLst>
          </p:cNvPr>
          <p:cNvSpPr txBox="1"/>
          <p:nvPr/>
        </p:nvSpPr>
        <p:spPr>
          <a:xfrm>
            <a:off x="279711" y="4581237"/>
            <a:ext cx="6094562" cy="954107"/>
          </a:xfrm>
          <a:prstGeom prst="rect">
            <a:avLst/>
          </a:prstGeom>
          <a:noFill/>
        </p:spPr>
        <p:txBody>
          <a:bodyPr wrap="square">
            <a:spAutoFit/>
          </a:bodyPr>
          <a:lstStyle/>
          <a:p>
            <a:r>
              <a:rPr lang="en-US" sz="1400" dirty="0"/>
              <a:t>The mean daily # of Uber rides 28,842.73</a:t>
            </a:r>
          </a:p>
          <a:p>
            <a:r>
              <a:rPr lang="en-US" sz="1400" dirty="0"/>
              <a:t>The mean daily # of all rides 42,039.34</a:t>
            </a:r>
          </a:p>
          <a:p>
            <a:r>
              <a:rPr lang="en-US" sz="1400" dirty="0"/>
              <a:t>The highest daily number of Uber rides is 43,205</a:t>
            </a:r>
          </a:p>
          <a:p>
            <a:r>
              <a:rPr lang="en-US" sz="1400" dirty="0"/>
              <a:t>The lowest daily number of Uber rides is 10,890</a:t>
            </a:r>
            <a:endParaRPr lang="en-AU" sz="1400" dirty="0"/>
          </a:p>
        </p:txBody>
      </p:sp>
    </p:spTree>
    <p:extLst>
      <p:ext uri="{BB962C8B-B14F-4D97-AF65-F5344CB8AC3E}">
        <p14:creationId xmlns:p14="http://schemas.microsoft.com/office/powerpoint/2010/main" val="40008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2668</Words>
  <Application>Microsoft Macintosh PowerPoint</Application>
  <PresentationFormat>Widescreen</PresentationFormat>
  <Paragraphs>337</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Slack-Lato</vt:lpstr>
      <vt:lpstr>Arial</vt:lpstr>
      <vt:lpstr>Calibri</vt:lpstr>
      <vt:lpstr>Calibri Light</vt:lpstr>
      <vt:lpstr>Edwardian Script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Moss</dc:creator>
  <cp:lastModifiedBy>Victoria Wise</cp:lastModifiedBy>
  <cp:revision>31</cp:revision>
  <dcterms:created xsi:type="dcterms:W3CDTF">2021-10-30T08:43:23Z</dcterms:created>
  <dcterms:modified xsi:type="dcterms:W3CDTF">2021-11-01T10:59:10Z</dcterms:modified>
</cp:coreProperties>
</file>